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97">
          <p15:clr>
            <a:srgbClr val="A4A3A4"/>
          </p15:clr>
        </p15:guide>
        <p15:guide id="2" pos="2993">
          <p15:clr>
            <a:srgbClr val="A4A3A4"/>
          </p15:clr>
        </p15:guide>
        <p15:guide id="3" orient="horz" pos="303">
          <p15:clr>
            <a:srgbClr val="A4A3A4"/>
          </p15:clr>
        </p15:guide>
        <p15:guide id="4" pos="5465">
          <p15:clr>
            <a:srgbClr val="A4A3A4"/>
          </p15:clr>
        </p15:guide>
        <p15:guide id="5" pos="317">
          <p15:clr>
            <a:srgbClr val="A4A3A4"/>
          </p15:clr>
        </p15:guide>
        <p15:guide id="6" pos="2767">
          <p15:clr>
            <a:srgbClr val="A4A3A4"/>
          </p15:clr>
        </p15:guide>
        <p15:guide id="7" pos="2880">
          <p15:clr>
            <a:srgbClr val="A4A3A4"/>
          </p15:clr>
        </p15:guide>
        <p15:guide id="8" orient="horz" pos="575">
          <p15:clr>
            <a:srgbClr val="A4A3A4"/>
          </p15:clr>
        </p15:guide>
        <p15:guide id="9" orient="horz" pos="961">
          <p15:clr>
            <a:srgbClr val="A4A3A4"/>
          </p15:clr>
        </p15:guide>
        <p15:guide id="10" pos="589">
          <p15:clr>
            <a:srgbClr val="A4A3A4"/>
          </p15:clr>
        </p15:guide>
        <p15:guide id="11" pos="4400">
          <p15:clr>
            <a:srgbClr val="A4A3A4"/>
          </p15:clr>
        </p15:guide>
        <p15:guide id="12" orient="horz" pos="2821">
          <p15:clr>
            <a:srgbClr val="A4A3A4"/>
          </p15:clr>
        </p15:guide>
        <p15:guide id="13" orient="horz" pos="1188">
          <p15:clr>
            <a:srgbClr val="A4A3A4"/>
          </p15:clr>
        </p15:guide>
        <p15:guide id="14" orient="horz" pos="1868">
          <p15:clr>
            <a:srgbClr val="A4A3A4"/>
          </p15:clr>
        </p15:guide>
        <p15:guide id="15" pos="2562">
          <p15:clr>
            <a:srgbClr val="A4A3A4"/>
          </p15:clr>
        </p15:guide>
        <p15:guide id="16" pos="453">
          <p15:clr>
            <a:srgbClr val="A4A3A4"/>
          </p15:clr>
        </p15:guide>
        <p15:guide id="17" pos="2018">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34" roundtripDataSignature="AMtx7mjYelnvlHiwEsRPugs5maMcLep7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97" orient="horz"/>
        <p:guide pos="2993"/>
        <p:guide pos="303" orient="horz"/>
        <p:guide pos="5465"/>
        <p:guide pos="317"/>
        <p:guide pos="2767"/>
        <p:guide pos="2880"/>
        <p:guide pos="575" orient="horz"/>
        <p:guide pos="961" orient="horz"/>
        <p:guide pos="589"/>
        <p:guide pos="4400"/>
        <p:guide pos="2821" orient="horz"/>
        <p:guide pos="1188" orient="horz"/>
        <p:guide pos="1868" orient="horz"/>
        <p:guide pos="2562"/>
        <p:guide pos="453"/>
        <p:guide pos="2018"/>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 name="Shape 25"/>
        <p:cNvGrpSpPr/>
        <p:nvPr/>
      </p:nvGrpSpPr>
      <p:grpSpPr>
        <a:xfrm>
          <a:off x="0" y="0"/>
          <a:ext cx="0" cy="0"/>
          <a:chOff x="0" y="0"/>
          <a:chExt cx="0" cy="0"/>
        </a:xfrm>
      </p:grpSpPr>
      <p:sp>
        <p:nvSpPr>
          <p:cNvPr id="26" name="Google Shape;26;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 name="Google Shape;2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8" name="Google Shape;28;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3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24" name="Google Shape;124;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p3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4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p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p4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4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4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06" name="Google Shape;206;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p4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 name="Google Shape;39;p3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p4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4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30" name="Google Shape;230;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4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0"/>
              </a:spcBef>
              <a:spcAft>
                <a:spcPts val="0"/>
              </a:spcAft>
              <a:buSzPts val="1400"/>
              <a:buNone/>
            </a:pPr>
            <a:r>
              <a:t/>
            </a:r>
            <a:endParaRPr/>
          </a:p>
        </p:txBody>
      </p:sp>
      <p:sp>
        <p:nvSpPr>
          <p:cNvPr id="238" name="Google Shape;238;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P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4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0"/>
              </a:spcBef>
              <a:spcAft>
                <a:spcPts val="0"/>
              </a:spcAft>
              <a:buSzPts val="1400"/>
              <a:buNone/>
            </a:pPr>
            <a:r>
              <a:t/>
            </a:r>
            <a:endParaRPr/>
          </a:p>
        </p:txBody>
      </p:sp>
      <p:sp>
        <p:nvSpPr>
          <p:cNvPr id="251" name="Google Shape;251;p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P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4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73" name="Google Shape;273;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5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5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 name="Google Shape;308;p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3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 name="Google Shape;49;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0"/>
              </a:spcBef>
              <a:spcAft>
                <a:spcPts val="0"/>
              </a:spcAft>
              <a:buSzPts val="1400"/>
              <a:buNone/>
            </a:pPr>
            <a:r>
              <a:t/>
            </a:r>
            <a:endParaRPr/>
          </a:p>
        </p:txBody>
      </p:sp>
      <p:sp>
        <p:nvSpPr>
          <p:cNvPr id="50" name="Google Shape;50;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P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0"/>
              </a:spcBef>
              <a:spcAft>
                <a:spcPts val="0"/>
              </a:spcAft>
              <a:buSzPts val="1400"/>
              <a:buNone/>
            </a:pPr>
            <a:r>
              <a:t/>
            </a:r>
            <a:endParaRPr/>
          </a:p>
        </p:txBody>
      </p:sp>
      <p:sp>
        <p:nvSpPr>
          <p:cNvPr id="65" name="Google Shape;65;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s-P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 name="Google Shape;7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77" name="Google Shape;77;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3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3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PE"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98" name="Google Shape;98;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9" name="Google Shape;9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400"/>
              <a:buNone/>
            </a:pPr>
            <a:r>
              <a:t/>
            </a:r>
            <a:endParaRPr sz="20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p:cSld name="Título y objetos">
    <p:spTree>
      <p:nvGrpSpPr>
        <p:cNvPr id="14" name="Shape 14"/>
        <p:cNvGrpSpPr/>
        <p:nvPr/>
      </p:nvGrpSpPr>
      <p:grpSpPr>
        <a:xfrm>
          <a:off x="0" y="0"/>
          <a:ext cx="0" cy="0"/>
          <a:chOff x="0" y="0"/>
          <a:chExt cx="0" cy="0"/>
        </a:xfrm>
      </p:grpSpPr>
      <p:sp>
        <p:nvSpPr>
          <p:cNvPr id="15" name="Google Shape;15;p24"/>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PE" sz="600" u="none" cap="none" strike="noStrike">
                <a:solidFill>
                  <a:srgbClr val="7F7F7F"/>
                </a:solidFill>
                <a:latin typeface="Arial"/>
                <a:ea typeface="Arial"/>
                <a:cs typeface="Arial"/>
                <a:sym typeface="Arial"/>
              </a:rPr>
              <a:t>© ISIL. Todos los derechos reservados</a:t>
            </a:r>
            <a:endParaRPr b="0" i="0" sz="1400" u="none" cap="none" strike="noStrike">
              <a:solidFill>
                <a:srgbClr val="000000"/>
              </a:solidFill>
              <a:latin typeface="Arial"/>
              <a:ea typeface="Arial"/>
              <a:cs typeface="Arial"/>
              <a:sym typeface="Arial"/>
            </a:endParaRPr>
          </a:p>
        </p:txBody>
      </p:sp>
      <p:sp>
        <p:nvSpPr>
          <p:cNvPr id="16" name="Google Shape;16;p24"/>
          <p:cNvSpPr txBox="1"/>
          <p:nvPr/>
        </p:nvSpPr>
        <p:spPr>
          <a:xfrm>
            <a:off x="876300" y="5343295"/>
            <a:ext cx="195758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PE" sz="800" u="none" cap="none" strike="noStrike">
                <a:solidFill>
                  <a:srgbClr val="7F7F7F"/>
                </a:solidFill>
                <a:latin typeface="Calibri"/>
                <a:ea typeface="Calibri"/>
                <a:cs typeface="Calibri"/>
                <a:sym typeface="Calibri"/>
              </a:rPr>
              <a:t>DESARROLLO DE RESILIENCIA  •  SESIÓN 09</a:t>
            </a:r>
            <a:endParaRPr b="0" i="0" sz="800" u="none" cap="none" strike="noStrike">
              <a:solidFill>
                <a:srgbClr val="7F7F7F"/>
              </a:solidFill>
              <a:latin typeface="Calibri"/>
              <a:ea typeface="Calibri"/>
              <a:cs typeface="Calibri"/>
              <a:sym typeface="Calibri"/>
            </a:endParaRPr>
          </a:p>
        </p:txBody>
      </p:sp>
      <p:pic>
        <p:nvPicPr>
          <p:cNvPr id="17" name="Google Shape;17;p24"/>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8"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9" name="Shape 1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20" name="Shape 2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21" name="Shape 2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22" name="Shape 2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23" name="Shape 2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p:cSld name="1_Título y objetos">
    <p:spTree>
      <p:nvGrpSpPr>
        <p:cNvPr id="24" name="Shape 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2"/>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PE" sz="600" u="none" cap="none" strike="noStrike">
                <a:solidFill>
                  <a:srgbClr val="7F7F7F"/>
                </a:solidFill>
                <a:latin typeface="Arial"/>
                <a:ea typeface="Arial"/>
                <a:cs typeface="Arial"/>
                <a:sym typeface="Arial"/>
              </a:rPr>
              <a:t>© ISIL. Todos los derechos reservados</a:t>
            </a:r>
            <a:endParaRPr b="0" i="0" sz="1400" u="none" cap="none" strike="noStrike">
              <a:solidFill>
                <a:srgbClr val="000000"/>
              </a:solidFill>
              <a:latin typeface="Arial"/>
              <a:ea typeface="Arial"/>
              <a:cs typeface="Arial"/>
              <a:sym typeface="Arial"/>
            </a:endParaRPr>
          </a:p>
        </p:txBody>
      </p:sp>
      <p:sp>
        <p:nvSpPr>
          <p:cNvPr id="11" name="Google Shape;11;p22"/>
          <p:cNvSpPr txBox="1"/>
          <p:nvPr/>
        </p:nvSpPr>
        <p:spPr>
          <a:xfrm>
            <a:off x="876300" y="5343295"/>
            <a:ext cx="195758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PE" sz="800" u="none" cap="none" strike="noStrike">
                <a:solidFill>
                  <a:srgbClr val="7F7F7F"/>
                </a:solidFill>
                <a:latin typeface="Calibri"/>
                <a:ea typeface="Calibri"/>
                <a:cs typeface="Calibri"/>
                <a:sym typeface="Calibri"/>
              </a:rPr>
              <a:t>DESARROLLO DE RESILIENCIA  •  SESIÓN 09</a:t>
            </a:r>
            <a:endParaRPr b="0" i="0" sz="800" u="none" cap="none" strike="noStrike">
              <a:solidFill>
                <a:srgbClr val="7F7F7F"/>
              </a:solidFill>
              <a:latin typeface="Calibri"/>
              <a:ea typeface="Calibri"/>
              <a:cs typeface="Calibri"/>
              <a:sym typeface="Calibri"/>
            </a:endParaRPr>
          </a:p>
        </p:txBody>
      </p:sp>
      <p:pic>
        <p:nvPicPr>
          <p:cNvPr id="12" name="Google Shape;12;p22"/>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0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5.png"/><Relationship Id="rId6" Type="http://schemas.openxmlformats.org/officeDocument/2006/relationships/image" Target="../media/image2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 name="Shape 29"/>
        <p:cNvGrpSpPr/>
        <p:nvPr/>
      </p:nvGrpSpPr>
      <p:grpSpPr>
        <a:xfrm>
          <a:off x="0" y="0"/>
          <a:ext cx="0" cy="0"/>
          <a:chOff x="0" y="0"/>
          <a:chExt cx="0" cy="0"/>
        </a:xfrm>
      </p:grpSpPr>
      <p:sp>
        <p:nvSpPr>
          <p:cNvPr id="30" name="Google Shape;30;p1"/>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 name="Google Shape;31;p1"/>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1" i="0" lang="es-PE" sz="900" u="none" cap="none" strike="noStrike">
                <a:solidFill>
                  <a:srgbClr val="6C6D6C"/>
                </a:solidFill>
                <a:latin typeface="Calibri"/>
                <a:ea typeface="Calibri"/>
                <a:cs typeface="Calibri"/>
                <a:sym typeface="Calibri"/>
              </a:rPr>
              <a:t>DESARROLLO DE RESILIENCIA</a:t>
            </a:r>
            <a:endParaRPr b="0" i="0" sz="1400" u="none" cap="none" strike="noStrike">
              <a:solidFill>
                <a:srgbClr val="000000"/>
              </a:solidFill>
              <a:latin typeface="Arial"/>
              <a:ea typeface="Arial"/>
              <a:cs typeface="Arial"/>
              <a:sym typeface="Arial"/>
            </a:endParaRPr>
          </a:p>
        </p:txBody>
      </p:sp>
      <p:sp>
        <p:nvSpPr>
          <p:cNvPr id="32" name="Google Shape;32;p1"/>
          <p:cNvSpPr/>
          <p:nvPr/>
        </p:nvSpPr>
        <p:spPr>
          <a:xfrm>
            <a:off x="503239" y="2177570"/>
            <a:ext cx="2859773" cy="541687"/>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4400"/>
              <a:buFont typeface="Arial"/>
              <a:buNone/>
            </a:pPr>
            <a:r>
              <a:rPr b="1" i="0" lang="es-PE" sz="4400" u="none" cap="none" strike="noStrike">
                <a:solidFill>
                  <a:srgbClr val="000000"/>
                </a:solidFill>
                <a:latin typeface="Arial"/>
                <a:ea typeface="Arial"/>
                <a:cs typeface="Arial"/>
                <a:sym typeface="Arial"/>
              </a:rPr>
              <a:t>ESTRÉS</a:t>
            </a:r>
            <a:endParaRPr b="1" i="0" sz="4800" u="none" cap="none" strike="noStrike">
              <a:solidFill>
                <a:srgbClr val="000000"/>
              </a:solidFill>
              <a:latin typeface="Arial"/>
              <a:ea typeface="Arial"/>
              <a:cs typeface="Arial"/>
              <a:sym typeface="Arial"/>
            </a:endParaRPr>
          </a:p>
        </p:txBody>
      </p:sp>
      <p:sp>
        <p:nvSpPr>
          <p:cNvPr id="33" name="Google Shape;33;p1"/>
          <p:cNvSpPr/>
          <p:nvPr/>
        </p:nvSpPr>
        <p:spPr>
          <a:xfrm>
            <a:off x="503238" y="3219842"/>
            <a:ext cx="2845526" cy="664797"/>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ACD144"/>
              </a:buClr>
              <a:buSzPts val="1200"/>
              <a:buFont typeface="Arial"/>
              <a:buChar char="•"/>
            </a:pPr>
            <a:r>
              <a:rPr b="0" i="0" lang="es-PE" sz="1200" u="none" cap="none" strike="noStrike">
                <a:solidFill>
                  <a:srgbClr val="000000"/>
                </a:solidFill>
                <a:latin typeface="Arial"/>
                <a:ea typeface="Arial"/>
                <a:cs typeface="Arial"/>
                <a:sym typeface="Arial"/>
              </a:rPr>
              <a:t>Concepto</a:t>
            </a:r>
            <a:endParaRPr b="0" i="0" sz="12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ACD144"/>
              </a:buClr>
              <a:buSzPts val="1200"/>
              <a:buFont typeface="Arial"/>
              <a:buChar char="•"/>
            </a:pPr>
            <a:r>
              <a:rPr b="0" i="0" lang="es-PE" sz="1200" u="none" cap="none" strike="noStrike">
                <a:solidFill>
                  <a:srgbClr val="000000"/>
                </a:solidFill>
                <a:latin typeface="Arial"/>
                <a:ea typeface="Arial"/>
                <a:cs typeface="Arial"/>
                <a:sym typeface="Arial"/>
              </a:rPr>
              <a:t>Proceso activador del estrés</a:t>
            </a:r>
            <a:endParaRPr b="0" i="0" sz="12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ACD144"/>
              </a:buClr>
              <a:buSzPts val="1200"/>
              <a:buFont typeface="Arial"/>
              <a:buChar char="•"/>
            </a:pPr>
            <a:r>
              <a:rPr b="0" i="0" lang="es-PE" sz="1200" u="none" cap="none" strike="noStrike">
                <a:solidFill>
                  <a:srgbClr val="000000"/>
                </a:solidFill>
                <a:latin typeface="Arial"/>
                <a:ea typeface="Arial"/>
                <a:cs typeface="Arial"/>
                <a:sym typeface="Arial"/>
              </a:rPr>
              <a:t>Situaciones internas y externas</a:t>
            </a:r>
            <a:endParaRPr b="0" i="0" sz="1200" u="none" cap="none" strike="noStrike">
              <a:solidFill>
                <a:srgbClr val="000000"/>
              </a:solidFill>
              <a:latin typeface="Arial"/>
              <a:ea typeface="Arial"/>
              <a:cs typeface="Arial"/>
              <a:sym typeface="Arial"/>
            </a:endParaRPr>
          </a:p>
        </p:txBody>
      </p:sp>
      <p:sp>
        <p:nvSpPr>
          <p:cNvPr id="34" name="Google Shape;34;p1"/>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1" i="0" lang="es-PE" sz="2000" u="none" cap="none" strike="noStrike">
                <a:solidFill>
                  <a:srgbClr val="C9D13F"/>
                </a:solidFill>
                <a:latin typeface="Calibri"/>
                <a:ea typeface="Calibri"/>
                <a:cs typeface="Calibri"/>
                <a:sym typeface="Calibri"/>
              </a:rPr>
              <a:t>SESIÓN 09</a:t>
            </a:r>
            <a:endParaRPr b="1" i="0" sz="2000" u="none" cap="none" strike="noStrike">
              <a:solidFill>
                <a:srgbClr val="C9D13F"/>
              </a:solidFill>
              <a:latin typeface="Calibri"/>
              <a:ea typeface="Calibri"/>
              <a:cs typeface="Calibri"/>
              <a:sym typeface="Calibri"/>
            </a:endParaRPr>
          </a:p>
        </p:txBody>
      </p:sp>
      <p:pic>
        <p:nvPicPr>
          <p:cNvPr id="35" name="Google Shape;35;p1"/>
          <p:cNvPicPr preferRelativeResize="0"/>
          <p:nvPr/>
        </p:nvPicPr>
        <p:blipFill rotWithShape="1">
          <a:blip r:embed="rId3">
            <a:alphaModFix/>
          </a:blip>
          <a:srcRect b="0" l="0" r="0" t="0"/>
          <a:stretch/>
        </p:blipFill>
        <p:spPr>
          <a:xfrm>
            <a:off x="507464" y="1883411"/>
            <a:ext cx="166865" cy="170453"/>
          </a:xfrm>
          <a:prstGeom prst="rect">
            <a:avLst/>
          </a:prstGeom>
          <a:noFill/>
          <a:ln>
            <a:noFill/>
          </a:ln>
        </p:spPr>
      </p:pic>
      <p:pic>
        <p:nvPicPr>
          <p:cNvPr id="36" name="Google Shape;36;p1"/>
          <p:cNvPicPr preferRelativeResize="0"/>
          <p:nvPr/>
        </p:nvPicPr>
        <p:blipFill rotWithShape="1">
          <a:blip r:embed="rId4">
            <a:alphaModFix/>
          </a:blip>
          <a:srcRect b="0" l="0" r="0" t="0"/>
          <a:stretch/>
        </p:blipFill>
        <p:spPr>
          <a:xfrm>
            <a:off x="3752850" y="0"/>
            <a:ext cx="5391150" cy="571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38"/>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CONCEPTO</a:t>
            </a:r>
            <a:endParaRPr b="0" i="0" sz="1000" u="none" cap="none" strike="noStrike">
              <a:solidFill>
                <a:srgbClr val="000000"/>
              </a:solidFill>
              <a:latin typeface="Arial"/>
              <a:ea typeface="Arial"/>
              <a:cs typeface="Arial"/>
              <a:sym typeface="Arial"/>
            </a:endParaRPr>
          </a:p>
        </p:txBody>
      </p:sp>
      <p:sp>
        <p:nvSpPr>
          <p:cNvPr id="118" name="Google Shape;118;p38"/>
          <p:cNvSpPr txBox="1"/>
          <p:nvPr/>
        </p:nvSpPr>
        <p:spPr>
          <a:xfrm>
            <a:off x="3221832" y="912813"/>
            <a:ext cx="5454000" cy="1693200"/>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009FA7"/>
              </a:buClr>
              <a:buSzPts val="1600"/>
              <a:buFont typeface="Arial"/>
              <a:buChar char="•"/>
            </a:pPr>
            <a:r>
              <a:rPr b="0" i="0" lang="es-PE" sz="1300" u="none" cap="none" strike="noStrike">
                <a:solidFill>
                  <a:srgbClr val="000000"/>
                </a:solidFill>
                <a:latin typeface="Calibri"/>
                <a:ea typeface="Calibri"/>
                <a:cs typeface="Calibri"/>
                <a:sym typeface="Calibri"/>
              </a:rPr>
              <a:t>Es una reacción que se produce cuando se cree que una amenaza es inminente. Es una respuesta caracterizada por un estado de suma vigilancia por lo que pueda ocurrir. Generalmente, se produce cuando no tenemos los recursos necesarios para afrontar la situación o también cuando decimos que nos encontramos “sin salida alguna”. </a:t>
            </a:r>
            <a:endParaRPr/>
          </a:p>
          <a:p>
            <a:pPr indent="-177800" lvl="0" marL="177800" marR="0" rtl="0" algn="l">
              <a:lnSpc>
                <a:spcPct val="100000"/>
              </a:lnSpc>
              <a:spcBef>
                <a:spcPts val="0"/>
              </a:spcBef>
              <a:spcAft>
                <a:spcPts val="0"/>
              </a:spcAft>
              <a:buClr>
                <a:srgbClr val="009FA7"/>
              </a:buClr>
              <a:buSzPts val="1600"/>
              <a:buFont typeface="Arial"/>
              <a:buChar char="•"/>
            </a:pPr>
            <a:r>
              <a:rPr b="0" i="0" lang="es-PE" sz="1300" u="none" cap="none" strike="noStrike">
                <a:solidFill>
                  <a:srgbClr val="000000"/>
                </a:solidFill>
                <a:latin typeface="Calibri"/>
                <a:ea typeface="Calibri"/>
                <a:cs typeface="Calibri"/>
                <a:sym typeface="Calibri"/>
              </a:rPr>
              <a:t>El organismo puede producir neuroquímicos para soportar el dolor y en algunos casos extremos la persona puede incluso disociarse (desconectarse mentalmente de la situación para no sentir dolor alguno)</a:t>
            </a:r>
            <a:endParaRPr b="0" i="0" sz="1300" u="none" cap="none" strike="noStrike">
              <a:solidFill>
                <a:srgbClr val="000000"/>
              </a:solidFill>
              <a:latin typeface="Calibri"/>
              <a:ea typeface="Calibri"/>
              <a:cs typeface="Calibri"/>
              <a:sym typeface="Calibri"/>
            </a:endParaRPr>
          </a:p>
        </p:txBody>
      </p:sp>
      <p:sp>
        <p:nvSpPr>
          <p:cNvPr id="119" name="Google Shape;119;p38"/>
          <p:cNvSpPr/>
          <p:nvPr/>
        </p:nvSpPr>
        <p:spPr>
          <a:xfrm>
            <a:off x="1201170" y="1154274"/>
            <a:ext cx="1649187" cy="522514"/>
          </a:xfrm>
          <a:prstGeom prst="roundRect">
            <a:avLst>
              <a:gd fmla="val 16667" name="adj"/>
            </a:avLst>
          </a:prstGeom>
          <a:solidFill>
            <a:srgbClr val="049E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chemeClr val="lt1"/>
                </a:solidFill>
                <a:latin typeface="Calibri"/>
                <a:ea typeface="Calibri"/>
                <a:cs typeface="Calibri"/>
                <a:sym typeface="Calibri"/>
              </a:rPr>
              <a:t>Paralización</a:t>
            </a:r>
            <a:endParaRPr b="1" i="0" sz="1800" u="none" cap="none" strike="noStrike">
              <a:solidFill>
                <a:schemeClr val="lt1"/>
              </a:solidFill>
              <a:latin typeface="Calibri"/>
              <a:ea typeface="Calibri"/>
              <a:cs typeface="Calibri"/>
              <a:sym typeface="Calibri"/>
            </a:endParaRPr>
          </a:p>
        </p:txBody>
      </p:sp>
      <p:pic>
        <p:nvPicPr>
          <p:cNvPr descr="Empresario dibujando una puerta en la pared. escape del estrés empresarial  y la crisis financiera | Foto Premium" id="120" name="Google Shape;120;p38"/>
          <p:cNvPicPr preferRelativeResize="0"/>
          <p:nvPr/>
        </p:nvPicPr>
        <p:blipFill rotWithShape="1">
          <a:blip r:embed="rId3">
            <a:alphaModFix/>
          </a:blip>
          <a:srcRect b="10783" l="142" r="-6376" t="20345"/>
          <a:stretch/>
        </p:blipFill>
        <p:spPr>
          <a:xfrm>
            <a:off x="3386137" y="2593181"/>
            <a:ext cx="5289551" cy="26408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8"/>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27" name="Google Shape;127;p8"/>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
        <p:nvSpPr>
          <p:cNvPr id="128" name="Google Shape;128;p8"/>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PE" sz="2800" u="none" cap="none" strike="noStrike">
                <a:solidFill>
                  <a:schemeClr val="lt1"/>
                </a:solidFill>
                <a:latin typeface="Arial"/>
                <a:ea typeface="Arial"/>
                <a:cs typeface="Arial"/>
                <a:sym typeface="Arial"/>
              </a:rPr>
              <a:t>PROCESO ACTIVADOR</a:t>
            </a:r>
            <a:br>
              <a:rPr b="0" i="0" lang="es-PE" sz="2800" u="none" cap="none" strike="noStrike">
                <a:solidFill>
                  <a:schemeClr val="lt1"/>
                </a:solidFill>
                <a:latin typeface="Arial"/>
                <a:ea typeface="Arial"/>
                <a:cs typeface="Arial"/>
                <a:sym typeface="Arial"/>
              </a:rPr>
            </a:br>
            <a:r>
              <a:rPr b="1" i="0" lang="es-PE" sz="2800" u="none" cap="none" strike="noStrike">
                <a:solidFill>
                  <a:schemeClr val="lt1"/>
                </a:solidFill>
                <a:latin typeface="Arial"/>
                <a:ea typeface="Arial"/>
                <a:cs typeface="Arial"/>
                <a:sym typeface="Arial"/>
              </a:rPr>
              <a:t>DEL ESTRÉS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PROCESO ACTIVADOR DEL ESTRÉS</a:t>
            </a:r>
            <a:endParaRPr b="0" i="0" sz="1400" u="none" cap="none" strike="noStrike">
              <a:solidFill>
                <a:srgbClr val="000000"/>
              </a:solidFill>
              <a:latin typeface="Arial"/>
              <a:ea typeface="Arial"/>
              <a:cs typeface="Arial"/>
              <a:sym typeface="Arial"/>
            </a:endParaRPr>
          </a:p>
        </p:txBody>
      </p:sp>
      <p:sp>
        <p:nvSpPr>
          <p:cNvPr id="134" name="Google Shape;134;p5"/>
          <p:cNvSpPr/>
          <p:nvPr/>
        </p:nvSpPr>
        <p:spPr>
          <a:xfrm>
            <a:off x="831455" y="1658649"/>
            <a:ext cx="2181103" cy="460198"/>
          </a:xfrm>
          <a:prstGeom prst="roundRect">
            <a:avLst>
              <a:gd fmla="val 16667" name="adj"/>
            </a:avLst>
          </a:prstGeom>
          <a:solidFill>
            <a:srgbClr val="92C34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1" i="0" lang="es-PE" sz="1500" u="none" cap="none" strike="noStrike">
                <a:solidFill>
                  <a:schemeClr val="lt1"/>
                </a:solidFill>
                <a:latin typeface="Calibri"/>
                <a:ea typeface="Calibri"/>
                <a:cs typeface="Calibri"/>
                <a:sym typeface="Calibri"/>
              </a:rPr>
              <a:t>La mente</a:t>
            </a:r>
            <a:endParaRPr b="1" i="0" sz="1500" u="none" cap="none" strike="noStrike">
              <a:solidFill>
                <a:srgbClr val="000000"/>
              </a:solidFill>
              <a:latin typeface="Arial"/>
              <a:ea typeface="Arial"/>
              <a:cs typeface="Arial"/>
              <a:sym typeface="Arial"/>
            </a:endParaRPr>
          </a:p>
        </p:txBody>
      </p:sp>
      <p:sp>
        <p:nvSpPr>
          <p:cNvPr id="135" name="Google Shape;135;p5"/>
          <p:cNvSpPr/>
          <p:nvPr/>
        </p:nvSpPr>
        <p:spPr>
          <a:xfrm>
            <a:off x="831455" y="2600333"/>
            <a:ext cx="2181103" cy="460198"/>
          </a:xfrm>
          <a:prstGeom prst="roundRect">
            <a:avLst>
              <a:gd fmla="val 16667" name="adj"/>
            </a:avLst>
          </a:prstGeom>
          <a:solidFill>
            <a:srgbClr val="92C34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1" i="0" lang="es-PE" sz="1500" u="none" cap="none" strike="noStrike">
                <a:solidFill>
                  <a:schemeClr val="lt1"/>
                </a:solidFill>
                <a:latin typeface="Calibri"/>
                <a:ea typeface="Calibri"/>
                <a:cs typeface="Calibri"/>
                <a:sym typeface="Calibri"/>
              </a:rPr>
              <a:t>El sistema nervioso</a:t>
            </a:r>
            <a:endParaRPr b="1" i="0" sz="1500" u="none" cap="none" strike="noStrike">
              <a:solidFill>
                <a:srgbClr val="000000"/>
              </a:solidFill>
              <a:latin typeface="Arial"/>
              <a:ea typeface="Arial"/>
              <a:cs typeface="Arial"/>
              <a:sym typeface="Arial"/>
            </a:endParaRPr>
          </a:p>
        </p:txBody>
      </p:sp>
      <p:sp>
        <p:nvSpPr>
          <p:cNvPr id="136" name="Google Shape;136;p5"/>
          <p:cNvSpPr/>
          <p:nvPr/>
        </p:nvSpPr>
        <p:spPr>
          <a:xfrm>
            <a:off x="831455" y="3542017"/>
            <a:ext cx="2181103" cy="460198"/>
          </a:xfrm>
          <a:prstGeom prst="roundRect">
            <a:avLst>
              <a:gd fmla="val 16667" name="adj"/>
            </a:avLst>
          </a:prstGeom>
          <a:solidFill>
            <a:srgbClr val="92C34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1" i="0" lang="es-PE" sz="1500" u="none" cap="none" strike="noStrike">
                <a:solidFill>
                  <a:schemeClr val="lt1"/>
                </a:solidFill>
                <a:latin typeface="Calibri"/>
                <a:ea typeface="Calibri"/>
                <a:cs typeface="Calibri"/>
                <a:sym typeface="Calibri"/>
              </a:rPr>
              <a:t>El sistema endocrino</a:t>
            </a:r>
            <a:endParaRPr b="1" i="0" sz="1500" u="none" cap="none" strike="noStrike">
              <a:solidFill>
                <a:srgbClr val="000000"/>
              </a:solidFill>
              <a:latin typeface="Arial"/>
              <a:ea typeface="Arial"/>
              <a:cs typeface="Arial"/>
              <a:sym typeface="Arial"/>
            </a:endParaRPr>
          </a:p>
        </p:txBody>
      </p:sp>
      <p:sp>
        <p:nvSpPr>
          <p:cNvPr id="137" name="Google Shape;137;p5"/>
          <p:cNvSpPr/>
          <p:nvPr/>
        </p:nvSpPr>
        <p:spPr>
          <a:xfrm>
            <a:off x="831455" y="4478338"/>
            <a:ext cx="2181103" cy="460198"/>
          </a:xfrm>
          <a:prstGeom prst="roundRect">
            <a:avLst>
              <a:gd fmla="val 16667" name="adj"/>
            </a:avLst>
          </a:prstGeom>
          <a:solidFill>
            <a:srgbClr val="92C34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1" i="0" lang="es-PE" sz="1500" u="none" cap="none" strike="noStrike">
                <a:solidFill>
                  <a:schemeClr val="lt1"/>
                </a:solidFill>
                <a:latin typeface="Calibri"/>
                <a:ea typeface="Calibri"/>
                <a:cs typeface="Calibri"/>
                <a:sym typeface="Calibri"/>
              </a:rPr>
              <a:t>El sistema inmunológico</a:t>
            </a:r>
            <a:endParaRPr b="1" i="0" sz="1500" u="none" cap="none" strike="noStrike">
              <a:solidFill>
                <a:srgbClr val="000000"/>
              </a:solidFill>
              <a:latin typeface="Arial"/>
              <a:ea typeface="Arial"/>
              <a:cs typeface="Arial"/>
              <a:sym typeface="Arial"/>
            </a:endParaRPr>
          </a:p>
        </p:txBody>
      </p:sp>
      <p:sp>
        <p:nvSpPr>
          <p:cNvPr id="138" name="Google Shape;138;p5"/>
          <p:cNvSpPr txBox="1"/>
          <p:nvPr/>
        </p:nvSpPr>
        <p:spPr>
          <a:xfrm>
            <a:off x="3202586" y="1525588"/>
            <a:ext cx="4403237" cy="646331"/>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96AD00"/>
              </a:buClr>
              <a:buSzPts val="1600"/>
              <a:buFont typeface="Arial"/>
              <a:buChar char="•"/>
            </a:pPr>
            <a:r>
              <a:rPr b="0" i="0" lang="es-PE" sz="1400" u="none" cap="none" strike="noStrike">
                <a:solidFill>
                  <a:srgbClr val="000000"/>
                </a:solidFill>
                <a:latin typeface="Calibri"/>
                <a:ea typeface="Calibri"/>
                <a:cs typeface="Calibri"/>
                <a:sym typeface="Calibri"/>
              </a:rPr>
              <a:t>Hace referencia al área cognitiva donde elaboramos pensamientos, creencias, afirmaciones negativas o positivas sobre nosotros, las personas y el mundo.</a:t>
            </a:r>
            <a:endParaRPr b="0" i="0" sz="1400" u="none" cap="none" strike="noStrike">
              <a:solidFill>
                <a:srgbClr val="000000"/>
              </a:solidFill>
              <a:latin typeface="Calibri"/>
              <a:ea typeface="Calibri"/>
              <a:cs typeface="Calibri"/>
              <a:sym typeface="Calibri"/>
            </a:endParaRPr>
          </a:p>
        </p:txBody>
      </p:sp>
      <p:sp>
        <p:nvSpPr>
          <p:cNvPr id="139" name="Google Shape;139;p5"/>
          <p:cNvSpPr txBox="1"/>
          <p:nvPr/>
        </p:nvSpPr>
        <p:spPr>
          <a:xfrm>
            <a:off x="3202586" y="2471359"/>
            <a:ext cx="4403100" cy="677400"/>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96AD00"/>
              </a:buClr>
              <a:buSzPts val="1600"/>
              <a:buFont typeface="Arial"/>
              <a:buChar char="•"/>
            </a:pPr>
            <a:r>
              <a:rPr b="0" i="0" lang="es-PE" sz="1400" u="none" cap="none" strike="noStrike">
                <a:solidFill>
                  <a:srgbClr val="000000"/>
                </a:solidFill>
                <a:latin typeface="Calibri"/>
                <a:ea typeface="Calibri"/>
                <a:cs typeface="Calibri"/>
                <a:sym typeface="Calibri"/>
              </a:rPr>
              <a:t>Hace referencia a nuestros neurotransmisores los cu</a:t>
            </a:r>
            <a:r>
              <a:rPr lang="es-PE">
                <a:latin typeface="Calibri"/>
                <a:ea typeface="Calibri"/>
                <a:cs typeface="Calibri"/>
                <a:sym typeface="Calibri"/>
              </a:rPr>
              <a:t>a</a:t>
            </a:r>
            <a:r>
              <a:rPr b="0" i="0" lang="es-PE" sz="1400" u="none" cap="none" strike="noStrike">
                <a:solidFill>
                  <a:srgbClr val="000000"/>
                </a:solidFill>
                <a:latin typeface="Calibri"/>
                <a:ea typeface="Calibri"/>
                <a:cs typeface="Calibri"/>
                <a:sym typeface="Calibri"/>
              </a:rPr>
              <a:t>les llevan mensajes desde el cerebro hasta las diferentes partes de nuestro organismo. </a:t>
            </a:r>
            <a:endParaRPr b="0" i="0" sz="1400" u="none" cap="none" strike="noStrike">
              <a:solidFill>
                <a:srgbClr val="000000"/>
              </a:solidFill>
              <a:latin typeface="Calibri"/>
              <a:ea typeface="Calibri"/>
              <a:cs typeface="Calibri"/>
              <a:sym typeface="Calibri"/>
            </a:endParaRPr>
          </a:p>
        </p:txBody>
      </p:sp>
      <p:sp>
        <p:nvSpPr>
          <p:cNvPr id="140" name="Google Shape;140;p5"/>
          <p:cNvSpPr txBox="1"/>
          <p:nvPr/>
        </p:nvSpPr>
        <p:spPr>
          <a:xfrm>
            <a:off x="3202586" y="3417130"/>
            <a:ext cx="4403237" cy="646331"/>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96AD00"/>
              </a:buClr>
              <a:buSzPts val="1600"/>
              <a:buFont typeface="Arial"/>
              <a:buChar char="•"/>
            </a:pPr>
            <a:r>
              <a:rPr b="0" i="0" lang="es-PE" sz="1400" u="none" cap="none" strike="noStrike">
                <a:solidFill>
                  <a:srgbClr val="000000"/>
                </a:solidFill>
                <a:latin typeface="Calibri"/>
                <a:ea typeface="Calibri"/>
                <a:cs typeface="Calibri"/>
                <a:sym typeface="Calibri"/>
              </a:rPr>
              <a:t>Hace referencia al conjunto de células, glándulas y hormonas que van a influir directamente en la regulación de nuestro organismo. </a:t>
            </a:r>
            <a:endParaRPr b="0" i="0" sz="1400" u="none" cap="none" strike="noStrike">
              <a:solidFill>
                <a:srgbClr val="000000"/>
              </a:solidFill>
              <a:latin typeface="Calibri"/>
              <a:ea typeface="Calibri"/>
              <a:cs typeface="Calibri"/>
              <a:sym typeface="Calibri"/>
            </a:endParaRPr>
          </a:p>
        </p:txBody>
      </p:sp>
      <p:sp>
        <p:nvSpPr>
          <p:cNvPr id="141" name="Google Shape;141;p5"/>
          <p:cNvSpPr txBox="1"/>
          <p:nvPr/>
        </p:nvSpPr>
        <p:spPr>
          <a:xfrm>
            <a:off x="3202586" y="4362902"/>
            <a:ext cx="4403237" cy="646331"/>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96AD00"/>
              </a:buClr>
              <a:buSzPts val="1600"/>
              <a:buFont typeface="Arial"/>
              <a:buChar char="•"/>
            </a:pPr>
            <a:r>
              <a:rPr b="0" i="0" lang="es-PE" sz="1400" u="none" cap="none" strike="noStrike">
                <a:solidFill>
                  <a:srgbClr val="000000"/>
                </a:solidFill>
                <a:latin typeface="Calibri"/>
                <a:ea typeface="Calibri"/>
                <a:cs typeface="Calibri"/>
                <a:sym typeface="Calibri"/>
              </a:rPr>
              <a:t>Hace referencia a una red de células, tejidos y órganos que nos ayudarán a combatir infecciones y enfermedades a fin de que podamos mantener una salud estable.</a:t>
            </a:r>
            <a:endParaRPr b="0" i="0" sz="1400" u="none" cap="none" strike="noStrike">
              <a:solidFill>
                <a:srgbClr val="000000"/>
              </a:solidFill>
              <a:latin typeface="Calibri"/>
              <a:ea typeface="Calibri"/>
              <a:cs typeface="Calibri"/>
              <a:sym typeface="Calibri"/>
            </a:endParaRPr>
          </a:p>
        </p:txBody>
      </p:sp>
      <p:sp>
        <p:nvSpPr>
          <p:cNvPr id="142" name="Google Shape;142;p5"/>
          <p:cNvSpPr/>
          <p:nvPr/>
        </p:nvSpPr>
        <p:spPr>
          <a:xfrm>
            <a:off x="503238" y="916287"/>
            <a:ext cx="7204493"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700"/>
              <a:buFont typeface="Arial"/>
              <a:buNone/>
            </a:pPr>
            <a:r>
              <a:rPr b="1" i="0" lang="es-PE" sz="1600" u="none" cap="none" strike="noStrike">
                <a:solidFill>
                  <a:srgbClr val="000000"/>
                </a:solidFill>
                <a:latin typeface="Calibri"/>
                <a:ea typeface="Calibri"/>
                <a:cs typeface="Calibri"/>
                <a:sym typeface="Calibri"/>
              </a:rPr>
              <a:t>SISTEMA DEL PROCESAMIENTO DE LA INFORMACIÓN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9"/>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PROCESO ACTIVADOR DEL ESTRÉS</a:t>
            </a:r>
            <a:endParaRPr b="0" i="0" sz="1400" u="none" cap="none" strike="noStrike">
              <a:solidFill>
                <a:srgbClr val="000000"/>
              </a:solidFill>
              <a:latin typeface="Arial"/>
              <a:ea typeface="Arial"/>
              <a:cs typeface="Arial"/>
              <a:sym typeface="Arial"/>
            </a:endParaRPr>
          </a:p>
        </p:txBody>
      </p:sp>
      <p:sp>
        <p:nvSpPr>
          <p:cNvPr id="148" name="Google Shape;148;p39"/>
          <p:cNvSpPr txBox="1"/>
          <p:nvPr/>
        </p:nvSpPr>
        <p:spPr>
          <a:xfrm>
            <a:off x="503238" y="912813"/>
            <a:ext cx="3889500" cy="3940500"/>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96AD00"/>
              </a:buClr>
              <a:buSzPts val="1600"/>
              <a:buFont typeface="Arial"/>
              <a:buChar char="•"/>
            </a:pPr>
            <a:r>
              <a:rPr b="0" i="0" lang="es-PE" sz="1400" u="none" cap="none" strike="noStrike">
                <a:solidFill>
                  <a:srgbClr val="000000"/>
                </a:solidFill>
                <a:latin typeface="Calibri"/>
                <a:ea typeface="Calibri"/>
                <a:cs typeface="Calibri"/>
                <a:sym typeface="Calibri"/>
              </a:rPr>
              <a:t>Se puede decir que la respuesta fisiológica del estrés es activada por un estresor (interno/externo). Esta respuesta fisiológica cumple una misión protectora y es activada en forma instantánea. Se inicia en el hipotálamo con la producción del Factor Liberador de Corticotropina (CRF) dirigida al sistema circulatorio de la Glándula Pituitaria, la cual segrega la Hormona Adrenocorticotropa (ACTH) a través del eje hipotálamo-pituitaria-suprarrenal (HPA axis) produciendo hormonas glucocorticoides, especialmente cortisol (McEwen, 2007).</a:t>
            </a:r>
            <a:endParaRPr/>
          </a:p>
          <a:p>
            <a:pPr indent="-76200" lvl="0" marL="177800" marR="0" rtl="0" algn="l">
              <a:lnSpc>
                <a:spcPct val="100000"/>
              </a:lnSpc>
              <a:spcBef>
                <a:spcPts val="0"/>
              </a:spcBef>
              <a:spcAft>
                <a:spcPts val="0"/>
              </a:spcAft>
              <a:buClr>
                <a:srgbClr val="96AD00"/>
              </a:buClr>
              <a:buSzPts val="1600"/>
              <a:buFont typeface="Arial"/>
              <a:buNone/>
            </a:pPr>
            <a:r>
              <a:t/>
            </a:r>
            <a:endParaRPr b="0" i="0" sz="1400" u="none" cap="none" strike="noStrike">
              <a:solidFill>
                <a:srgbClr val="000000"/>
              </a:solidFill>
              <a:latin typeface="Calibri"/>
              <a:ea typeface="Calibri"/>
              <a:cs typeface="Calibri"/>
              <a:sym typeface="Calibri"/>
            </a:endParaRPr>
          </a:p>
          <a:p>
            <a:pPr indent="-177800" lvl="0" marL="177800" marR="0" rtl="0" algn="l">
              <a:lnSpc>
                <a:spcPct val="100000"/>
              </a:lnSpc>
              <a:spcBef>
                <a:spcPts val="0"/>
              </a:spcBef>
              <a:spcAft>
                <a:spcPts val="0"/>
              </a:spcAft>
              <a:buClr>
                <a:srgbClr val="96AD00"/>
              </a:buClr>
              <a:buSzPts val="1600"/>
              <a:buFont typeface="Arial"/>
              <a:buChar char="•"/>
            </a:pPr>
            <a:r>
              <a:rPr b="0" i="0" lang="es-PE" sz="1400" u="none" cap="none" strike="noStrike">
                <a:solidFill>
                  <a:srgbClr val="000000"/>
                </a:solidFill>
                <a:latin typeface="Calibri"/>
                <a:ea typeface="Calibri"/>
                <a:cs typeface="Calibri"/>
                <a:sym typeface="Calibri"/>
              </a:rPr>
              <a:t>En síntesis, nuestro cerebro es el primer activador de señales para generar neuroquímicos que finalmente disparan las hormonas del estrés que van a generar cambios en nuestro organismo a fin de responder a la amenaza. </a:t>
            </a:r>
            <a:endParaRPr b="0" i="0" sz="1400" u="none" cap="none" strike="noStrike">
              <a:solidFill>
                <a:srgbClr val="000000"/>
              </a:solidFill>
              <a:latin typeface="Calibri"/>
              <a:ea typeface="Calibri"/>
              <a:cs typeface="Calibri"/>
              <a:sym typeface="Calibri"/>
            </a:endParaRPr>
          </a:p>
        </p:txBody>
      </p:sp>
      <p:pic>
        <p:nvPicPr>
          <p:cNvPr id="149" name="Google Shape;149;p39"/>
          <p:cNvPicPr preferRelativeResize="0"/>
          <p:nvPr/>
        </p:nvPicPr>
        <p:blipFill rotWithShape="1">
          <a:blip r:embed="rId3">
            <a:alphaModFix/>
          </a:blip>
          <a:srcRect b="8416" l="22971" r="21332" t="8417"/>
          <a:stretch/>
        </p:blipFill>
        <p:spPr>
          <a:xfrm>
            <a:off x="5084298" y="912813"/>
            <a:ext cx="2917037" cy="4355806"/>
          </a:xfrm>
          <a:prstGeom prst="rect">
            <a:avLst/>
          </a:prstGeom>
          <a:noFill/>
          <a:ln>
            <a:noFill/>
          </a:ln>
        </p:spPr>
      </p:pic>
      <p:sp>
        <p:nvSpPr>
          <p:cNvPr id="150" name="Google Shape;150;p39"/>
          <p:cNvSpPr txBox="1"/>
          <p:nvPr/>
        </p:nvSpPr>
        <p:spPr>
          <a:xfrm>
            <a:off x="7551106" y="918684"/>
            <a:ext cx="1089656" cy="3323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1400"/>
              <a:buFont typeface="Arial"/>
              <a:buNone/>
            </a:pPr>
            <a:r>
              <a:rPr b="0" i="0" lang="es-PE" sz="1200" u="none" cap="none" strike="noStrike">
                <a:solidFill>
                  <a:schemeClr val="dk1"/>
                </a:solidFill>
                <a:latin typeface="Calibri"/>
                <a:ea typeface="Calibri"/>
                <a:cs typeface="Calibri"/>
                <a:sym typeface="Calibri"/>
              </a:rPr>
              <a:t>Activación del hipotálamo</a:t>
            </a:r>
            <a:endParaRPr b="0" i="0" sz="1200" u="none" cap="none" strike="noStrike">
              <a:solidFill>
                <a:srgbClr val="000000"/>
              </a:solidFill>
              <a:latin typeface="Arial"/>
              <a:ea typeface="Arial"/>
              <a:cs typeface="Arial"/>
              <a:sym typeface="Arial"/>
            </a:endParaRPr>
          </a:p>
        </p:txBody>
      </p:sp>
      <p:cxnSp>
        <p:nvCxnSpPr>
          <p:cNvPr id="151" name="Google Shape;151;p39"/>
          <p:cNvCxnSpPr/>
          <p:nvPr/>
        </p:nvCxnSpPr>
        <p:spPr>
          <a:xfrm flipH="1">
            <a:off x="6667002" y="1009048"/>
            <a:ext cx="905650" cy="99899"/>
          </a:xfrm>
          <a:prstGeom prst="straightConnector1">
            <a:avLst/>
          </a:prstGeom>
          <a:noFill/>
          <a:ln cap="flat" cmpd="sng" w="25400">
            <a:solidFill>
              <a:srgbClr val="7030A0"/>
            </a:solidFill>
            <a:prstDash val="solid"/>
            <a:round/>
            <a:headEnd len="sm" w="sm" type="none"/>
            <a:tailEnd len="med" w="med" type="triangle"/>
          </a:ln>
        </p:spPr>
      </p:cxnSp>
      <p:sp>
        <p:nvSpPr>
          <p:cNvPr id="152" name="Google Shape;152;p39"/>
          <p:cNvSpPr txBox="1"/>
          <p:nvPr/>
        </p:nvSpPr>
        <p:spPr>
          <a:xfrm>
            <a:off x="7679184" y="3266314"/>
            <a:ext cx="1089656" cy="498598"/>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1400"/>
              <a:buFont typeface="Arial"/>
              <a:buNone/>
            </a:pPr>
            <a:r>
              <a:rPr b="0" i="0" lang="es-PE" sz="1200" u="none" cap="none" strike="noStrike">
                <a:solidFill>
                  <a:schemeClr val="dk1"/>
                </a:solidFill>
                <a:latin typeface="Calibri"/>
                <a:ea typeface="Calibri"/>
                <a:cs typeface="Calibri"/>
                <a:sym typeface="Calibri"/>
              </a:rPr>
              <a:t>Se activan las hormonas del estrés</a:t>
            </a:r>
            <a:endParaRPr b="0" i="0" sz="1200" u="none" cap="none" strike="noStrike">
              <a:solidFill>
                <a:schemeClr val="dk1"/>
              </a:solidFill>
              <a:latin typeface="Calibri"/>
              <a:ea typeface="Calibri"/>
              <a:cs typeface="Calibri"/>
              <a:sym typeface="Calibri"/>
            </a:endParaRPr>
          </a:p>
        </p:txBody>
      </p:sp>
      <p:cxnSp>
        <p:nvCxnSpPr>
          <p:cNvPr id="153" name="Google Shape;153;p39"/>
          <p:cNvCxnSpPr/>
          <p:nvPr/>
        </p:nvCxnSpPr>
        <p:spPr>
          <a:xfrm rot="10800000">
            <a:off x="7057619" y="3124178"/>
            <a:ext cx="710342" cy="85723"/>
          </a:xfrm>
          <a:prstGeom prst="straightConnector1">
            <a:avLst/>
          </a:prstGeom>
          <a:noFill/>
          <a:ln cap="flat" cmpd="sng" w="25400">
            <a:solidFill>
              <a:srgbClr val="7030A0"/>
            </a:solidFill>
            <a:prstDash val="solid"/>
            <a:round/>
            <a:headEnd len="sm" w="sm"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4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PROCESO ACTIVADOR DEL ESTRÉS</a:t>
            </a:r>
            <a:endParaRPr b="0" i="0" sz="1400" u="none" cap="none" strike="noStrike">
              <a:solidFill>
                <a:srgbClr val="000000"/>
              </a:solidFill>
              <a:latin typeface="Arial"/>
              <a:ea typeface="Arial"/>
              <a:cs typeface="Arial"/>
              <a:sym typeface="Arial"/>
            </a:endParaRPr>
          </a:p>
        </p:txBody>
      </p:sp>
      <p:sp>
        <p:nvSpPr>
          <p:cNvPr id="159" name="Google Shape;159;p40"/>
          <p:cNvSpPr/>
          <p:nvPr/>
        </p:nvSpPr>
        <p:spPr>
          <a:xfrm>
            <a:off x="506413" y="915988"/>
            <a:ext cx="4572000" cy="246221"/>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1600"/>
              <a:buFont typeface="Arial"/>
              <a:buNone/>
            </a:pPr>
            <a:r>
              <a:rPr b="1" i="0" lang="es-PE" sz="1600" u="none" cap="none" strike="noStrike">
                <a:solidFill>
                  <a:srgbClr val="000000"/>
                </a:solidFill>
                <a:latin typeface="Calibri"/>
                <a:ea typeface="Calibri"/>
                <a:cs typeface="Calibri"/>
                <a:sym typeface="Calibri"/>
              </a:rPr>
              <a:t>FASES EN EL SÍNDROME DE ADAPTACIÓN GENERAL </a:t>
            </a:r>
            <a:endParaRPr b="1" i="0" sz="1600" u="none" cap="none" strike="noStrike">
              <a:solidFill>
                <a:srgbClr val="000000"/>
              </a:solidFill>
              <a:latin typeface="Calibri"/>
              <a:ea typeface="Calibri"/>
              <a:cs typeface="Calibri"/>
              <a:sym typeface="Calibri"/>
            </a:endParaRPr>
          </a:p>
        </p:txBody>
      </p:sp>
      <p:sp>
        <p:nvSpPr>
          <p:cNvPr id="160" name="Google Shape;160;p40"/>
          <p:cNvSpPr/>
          <p:nvPr/>
        </p:nvSpPr>
        <p:spPr>
          <a:xfrm>
            <a:off x="627846" y="1885950"/>
            <a:ext cx="3764768" cy="702326"/>
          </a:xfrm>
          <a:prstGeom prst="roundRect">
            <a:avLst>
              <a:gd fmla="val 50000" name="adj"/>
            </a:avLst>
          </a:prstGeom>
          <a:solidFill>
            <a:srgbClr val="00B1C3"/>
          </a:solidFill>
          <a:ln>
            <a:noFill/>
          </a:ln>
        </p:spPr>
        <p:txBody>
          <a:bodyPr anchorCtr="0" anchor="ctr" bIns="45700" lIns="91425" spcFirstLastPara="1" rIns="91425" wrap="square" tIns="45700">
            <a:noAutofit/>
          </a:bodyPr>
          <a:lstStyle/>
          <a:p>
            <a:pPr indent="657225" lvl="0" marL="11113" marR="0" rtl="0" algn="l">
              <a:lnSpc>
                <a:spcPct val="100000"/>
              </a:lnSpc>
              <a:spcBef>
                <a:spcPts val="0"/>
              </a:spcBef>
              <a:spcAft>
                <a:spcPts val="0"/>
              </a:spcAft>
              <a:buClr>
                <a:srgbClr val="000000"/>
              </a:buClr>
              <a:buSzPts val="1500"/>
              <a:buFont typeface="Arial"/>
              <a:buNone/>
            </a:pPr>
            <a:r>
              <a:rPr b="1" i="0" lang="es-PE" sz="1500" u="none" cap="none" strike="noStrike">
                <a:solidFill>
                  <a:schemeClr val="lt1"/>
                </a:solidFill>
                <a:latin typeface="Calibri"/>
                <a:ea typeface="Calibri"/>
                <a:cs typeface="Calibri"/>
                <a:sym typeface="Calibri"/>
              </a:rPr>
              <a:t>REACCIÓN DE ALARMA</a:t>
            </a:r>
            <a:endParaRPr b="1" i="0" sz="1500" u="none" cap="none" strike="noStrike">
              <a:solidFill>
                <a:schemeClr val="lt1"/>
              </a:solidFill>
              <a:latin typeface="Calibri"/>
              <a:ea typeface="Calibri"/>
              <a:cs typeface="Calibri"/>
              <a:sym typeface="Calibri"/>
            </a:endParaRPr>
          </a:p>
        </p:txBody>
      </p:sp>
      <p:sp>
        <p:nvSpPr>
          <p:cNvPr id="161" name="Google Shape;161;p40"/>
          <p:cNvSpPr/>
          <p:nvPr/>
        </p:nvSpPr>
        <p:spPr>
          <a:xfrm>
            <a:off x="679172" y="1896495"/>
            <a:ext cx="643765" cy="668390"/>
          </a:xfrm>
          <a:prstGeom prst="ellipse">
            <a:avLst/>
          </a:prstGeom>
          <a:solidFill>
            <a:srgbClr val="007B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162" name="Google Shape;162;p40"/>
          <p:cNvSpPr/>
          <p:nvPr/>
        </p:nvSpPr>
        <p:spPr>
          <a:xfrm>
            <a:off x="627845" y="1898651"/>
            <a:ext cx="643765" cy="668390"/>
          </a:xfrm>
          <a:prstGeom prst="ellipse">
            <a:avLst/>
          </a:prstGeom>
          <a:solidFill>
            <a:schemeClr val="lt1"/>
          </a:solidFill>
          <a:ln cap="flat" cmpd="sng" w="25400">
            <a:solidFill>
              <a:srgbClr val="00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163" name="Google Shape;163;p40"/>
          <p:cNvSpPr/>
          <p:nvPr/>
        </p:nvSpPr>
        <p:spPr>
          <a:xfrm>
            <a:off x="627846" y="2768324"/>
            <a:ext cx="3764768" cy="706836"/>
          </a:xfrm>
          <a:prstGeom prst="roundRect">
            <a:avLst>
              <a:gd fmla="val 50000" name="adj"/>
            </a:avLst>
          </a:prstGeom>
          <a:solidFill>
            <a:srgbClr val="FE7828"/>
          </a:solidFill>
          <a:ln>
            <a:noFill/>
          </a:ln>
        </p:spPr>
        <p:txBody>
          <a:bodyPr anchorCtr="0" anchor="ctr" bIns="45700" lIns="91425" spcFirstLastPara="1" rIns="91425" wrap="square" tIns="45700">
            <a:noAutofit/>
          </a:bodyPr>
          <a:lstStyle/>
          <a:p>
            <a:pPr indent="0" lvl="0" marL="669925" marR="0" rtl="0" algn="l">
              <a:lnSpc>
                <a:spcPct val="90000"/>
              </a:lnSpc>
              <a:spcBef>
                <a:spcPts val="0"/>
              </a:spcBef>
              <a:spcAft>
                <a:spcPts val="0"/>
              </a:spcAft>
              <a:buClr>
                <a:srgbClr val="000000"/>
              </a:buClr>
              <a:buSzPts val="1800"/>
              <a:buFont typeface="Arial"/>
              <a:buNone/>
            </a:pPr>
            <a:r>
              <a:rPr b="1" i="0" lang="es-PE" sz="1500" u="none" cap="none" strike="noStrike">
                <a:solidFill>
                  <a:schemeClr val="lt1"/>
                </a:solidFill>
                <a:latin typeface="Calibri"/>
                <a:ea typeface="Calibri"/>
                <a:cs typeface="Calibri"/>
                <a:sym typeface="Calibri"/>
              </a:rPr>
              <a:t>RESISTENCIA</a:t>
            </a:r>
            <a:endParaRPr b="1" i="0" sz="1500" u="none" cap="none" strike="noStrike">
              <a:solidFill>
                <a:schemeClr val="lt1"/>
              </a:solidFill>
              <a:latin typeface="Calibri"/>
              <a:ea typeface="Calibri"/>
              <a:cs typeface="Calibri"/>
              <a:sym typeface="Calibri"/>
            </a:endParaRPr>
          </a:p>
        </p:txBody>
      </p:sp>
      <p:sp>
        <p:nvSpPr>
          <p:cNvPr id="164" name="Google Shape;164;p40"/>
          <p:cNvSpPr/>
          <p:nvPr/>
        </p:nvSpPr>
        <p:spPr>
          <a:xfrm>
            <a:off x="627845" y="3655208"/>
            <a:ext cx="3764768" cy="704816"/>
          </a:xfrm>
          <a:prstGeom prst="roundRect">
            <a:avLst>
              <a:gd fmla="val 50000" name="adj"/>
            </a:avLst>
          </a:prstGeom>
          <a:solidFill>
            <a:srgbClr val="714FA0"/>
          </a:solidFill>
          <a:ln>
            <a:noFill/>
          </a:ln>
        </p:spPr>
        <p:txBody>
          <a:bodyPr anchorCtr="0" anchor="ctr" bIns="45700" lIns="91425" spcFirstLastPara="1" rIns="91425" wrap="square" tIns="45700">
            <a:noAutofit/>
          </a:bodyPr>
          <a:lstStyle/>
          <a:p>
            <a:pPr indent="0" lvl="0" marL="669925" marR="0" rtl="0" algn="l">
              <a:lnSpc>
                <a:spcPct val="90000"/>
              </a:lnSpc>
              <a:spcBef>
                <a:spcPts val="0"/>
              </a:spcBef>
              <a:spcAft>
                <a:spcPts val="0"/>
              </a:spcAft>
              <a:buClr>
                <a:srgbClr val="000000"/>
              </a:buClr>
              <a:buSzPts val="1800"/>
              <a:buFont typeface="Arial"/>
              <a:buNone/>
            </a:pPr>
            <a:r>
              <a:rPr b="1" i="0" lang="es-PE" sz="1500" u="none" cap="none" strike="noStrike">
                <a:solidFill>
                  <a:schemeClr val="lt1"/>
                </a:solidFill>
                <a:latin typeface="Calibri"/>
                <a:ea typeface="Calibri"/>
                <a:cs typeface="Calibri"/>
                <a:sym typeface="Calibri"/>
              </a:rPr>
              <a:t>AGOTAMIENTO</a:t>
            </a:r>
            <a:endParaRPr b="1" i="0" sz="1500" u="none" cap="none" strike="noStrike">
              <a:solidFill>
                <a:schemeClr val="lt1"/>
              </a:solidFill>
              <a:latin typeface="Calibri"/>
              <a:ea typeface="Calibri"/>
              <a:cs typeface="Calibri"/>
              <a:sym typeface="Calibri"/>
            </a:endParaRPr>
          </a:p>
        </p:txBody>
      </p:sp>
      <p:sp>
        <p:nvSpPr>
          <p:cNvPr id="165" name="Google Shape;165;p40"/>
          <p:cNvSpPr/>
          <p:nvPr/>
        </p:nvSpPr>
        <p:spPr>
          <a:xfrm>
            <a:off x="675985" y="3667939"/>
            <a:ext cx="643765" cy="668390"/>
          </a:xfrm>
          <a:prstGeom prst="ellipse">
            <a:avLst/>
          </a:prstGeom>
          <a:solidFill>
            <a:srgbClr val="5139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166" name="Google Shape;166;p40"/>
          <p:cNvSpPr/>
          <p:nvPr/>
        </p:nvSpPr>
        <p:spPr>
          <a:xfrm>
            <a:off x="624659" y="3667939"/>
            <a:ext cx="643765" cy="668390"/>
          </a:xfrm>
          <a:prstGeom prst="ellipse">
            <a:avLst/>
          </a:prstGeom>
          <a:solidFill>
            <a:schemeClr val="lt1"/>
          </a:solidFill>
          <a:ln cap="flat" cmpd="sng" w="2540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167" name="Google Shape;167;p40"/>
          <p:cNvSpPr/>
          <p:nvPr/>
        </p:nvSpPr>
        <p:spPr>
          <a:xfrm>
            <a:off x="679171" y="2781023"/>
            <a:ext cx="643765" cy="668390"/>
          </a:xfrm>
          <a:prstGeom prst="ellipse">
            <a:avLst/>
          </a:prstGeom>
          <a:solidFill>
            <a:srgbClr val="D966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168" name="Google Shape;168;p40"/>
          <p:cNvSpPr/>
          <p:nvPr/>
        </p:nvSpPr>
        <p:spPr>
          <a:xfrm>
            <a:off x="627845" y="2781023"/>
            <a:ext cx="643765" cy="668390"/>
          </a:xfrm>
          <a:prstGeom prst="ellipse">
            <a:avLst/>
          </a:prstGeom>
          <a:solidFill>
            <a:schemeClr val="lt1"/>
          </a:solidFill>
          <a:ln cap="flat" cmpd="sng" w="25400">
            <a:solidFill>
              <a:srgbClr val="FE78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p:txBody>
      </p:sp>
      <p:pic>
        <p:nvPicPr>
          <p:cNvPr id="169" name="Google Shape;169;p40"/>
          <p:cNvPicPr preferRelativeResize="0"/>
          <p:nvPr/>
        </p:nvPicPr>
        <p:blipFill rotWithShape="1">
          <a:blip r:embed="rId3">
            <a:alphaModFix/>
          </a:blip>
          <a:srcRect b="0" l="0" r="0" t="0"/>
          <a:stretch/>
        </p:blipFill>
        <p:spPr>
          <a:xfrm>
            <a:off x="766657" y="1959405"/>
            <a:ext cx="347768" cy="574977"/>
          </a:xfrm>
          <a:prstGeom prst="rect">
            <a:avLst/>
          </a:prstGeom>
          <a:noFill/>
          <a:ln>
            <a:noFill/>
          </a:ln>
        </p:spPr>
      </p:pic>
      <p:pic>
        <p:nvPicPr>
          <p:cNvPr id="170" name="Google Shape;170;p40"/>
          <p:cNvPicPr preferRelativeResize="0"/>
          <p:nvPr/>
        </p:nvPicPr>
        <p:blipFill rotWithShape="1">
          <a:blip r:embed="rId4">
            <a:alphaModFix/>
          </a:blip>
          <a:srcRect b="0" l="0" r="0" t="0"/>
          <a:stretch/>
        </p:blipFill>
        <p:spPr>
          <a:xfrm>
            <a:off x="723901" y="3856403"/>
            <a:ext cx="447348" cy="325072"/>
          </a:xfrm>
          <a:prstGeom prst="rect">
            <a:avLst/>
          </a:prstGeom>
          <a:noFill/>
          <a:ln>
            <a:noFill/>
          </a:ln>
        </p:spPr>
      </p:pic>
      <p:pic>
        <p:nvPicPr>
          <p:cNvPr id="171" name="Google Shape;171;p40"/>
          <p:cNvPicPr preferRelativeResize="0"/>
          <p:nvPr/>
        </p:nvPicPr>
        <p:blipFill rotWithShape="1">
          <a:blip r:embed="rId5">
            <a:alphaModFix/>
          </a:blip>
          <a:srcRect b="0" l="0" r="0" t="0"/>
          <a:stretch/>
        </p:blipFill>
        <p:spPr>
          <a:xfrm>
            <a:off x="836665" y="2857499"/>
            <a:ext cx="232681" cy="542925"/>
          </a:xfrm>
          <a:prstGeom prst="rect">
            <a:avLst/>
          </a:prstGeom>
          <a:noFill/>
          <a:ln>
            <a:noFill/>
          </a:ln>
        </p:spPr>
      </p:pic>
      <p:pic>
        <p:nvPicPr>
          <p:cNvPr id="172" name="Google Shape;172;p40"/>
          <p:cNvPicPr preferRelativeResize="0"/>
          <p:nvPr/>
        </p:nvPicPr>
        <p:blipFill rotWithShape="1">
          <a:blip r:embed="rId6">
            <a:alphaModFix/>
          </a:blip>
          <a:srcRect b="0" l="0" r="0" t="0"/>
          <a:stretch/>
        </p:blipFill>
        <p:spPr>
          <a:xfrm>
            <a:off x="5078413" y="1247006"/>
            <a:ext cx="3443078" cy="38656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6"/>
          <p:cNvPicPr preferRelativeResize="0"/>
          <p:nvPr/>
        </p:nvPicPr>
        <p:blipFill rotWithShape="1">
          <a:blip r:embed="rId3">
            <a:alphaModFix/>
          </a:blip>
          <a:srcRect b="0" l="0" r="0" t="0"/>
          <a:stretch/>
        </p:blipFill>
        <p:spPr>
          <a:xfrm>
            <a:off x="4474347" y="1037497"/>
            <a:ext cx="4205370" cy="4205370"/>
          </a:xfrm>
          <a:prstGeom prst="rect">
            <a:avLst/>
          </a:prstGeom>
          <a:noFill/>
          <a:ln>
            <a:noFill/>
          </a:ln>
        </p:spPr>
      </p:pic>
      <p:sp>
        <p:nvSpPr>
          <p:cNvPr id="178" name="Google Shape;178;p6"/>
          <p:cNvSpPr/>
          <p:nvPr/>
        </p:nvSpPr>
        <p:spPr>
          <a:xfrm>
            <a:off x="762000" y="13529"/>
            <a:ext cx="153953" cy="353943"/>
          </a:xfrm>
          <a:prstGeom prst="rect">
            <a:avLst/>
          </a:prstGeom>
          <a:noFill/>
          <a:ln>
            <a:noFill/>
          </a:ln>
        </p:spPr>
        <p:txBody>
          <a:bodyPr anchorCtr="0" anchor="ctr" bIns="38100" lIns="76200" spcFirstLastPara="1" rIns="76200" wrap="square" tIns="381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6"/>
          <p:cNvSpPr txBox="1"/>
          <p:nvPr/>
        </p:nvSpPr>
        <p:spPr>
          <a:xfrm>
            <a:off x="511306" y="2136991"/>
            <a:ext cx="3889375" cy="2215991"/>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01B1C4"/>
              </a:buClr>
              <a:buSzPts val="1600"/>
              <a:buFont typeface="Arial"/>
              <a:buChar char="•"/>
            </a:pPr>
            <a:r>
              <a:rPr b="0" i="0" lang="es-PE" sz="1600" u="none" cap="none" strike="noStrike">
                <a:solidFill>
                  <a:srgbClr val="000000"/>
                </a:solidFill>
                <a:latin typeface="Calibri"/>
                <a:ea typeface="Calibri"/>
                <a:cs typeface="Calibri"/>
                <a:sym typeface="Calibri"/>
              </a:rPr>
              <a:t>Las glándulas adrenales producen adrenalina y cortisol con el propósito de restaurar el equilibrio del organismo. Imaginemos que estamos caminando tranquilamente cuando escuchamos un fuerte “estruendo” que genera una reacción motriz automática y nos lleva a salir huyendo, a defendernos para protegernos del peligro ya que podemos salir heridos. </a:t>
            </a:r>
            <a:endParaRPr b="0" i="0" sz="1600" u="none" cap="none" strike="noStrike">
              <a:solidFill>
                <a:srgbClr val="000000"/>
              </a:solidFill>
              <a:latin typeface="Calibri"/>
              <a:ea typeface="Calibri"/>
              <a:cs typeface="Calibri"/>
              <a:sym typeface="Calibri"/>
            </a:endParaRPr>
          </a:p>
        </p:txBody>
      </p:sp>
      <p:sp>
        <p:nvSpPr>
          <p:cNvPr id="180" name="Google Shape;180;p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PROCESO ACTIVADOR DEL ESTRÉS</a:t>
            </a:r>
            <a:endParaRPr b="0" i="0" sz="1000" u="none" cap="none" strike="noStrike">
              <a:solidFill>
                <a:srgbClr val="000000"/>
              </a:solidFill>
              <a:latin typeface="Arial"/>
              <a:ea typeface="Arial"/>
              <a:cs typeface="Arial"/>
              <a:sym typeface="Arial"/>
            </a:endParaRPr>
          </a:p>
        </p:txBody>
      </p:sp>
      <p:sp>
        <p:nvSpPr>
          <p:cNvPr id="181" name="Google Shape;181;p6"/>
          <p:cNvSpPr txBox="1"/>
          <p:nvPr/>
        </p:nvSpPr>
        <p:spPr>
          <a:xfrm>
            <a:off x="511306" y="913368"/>
            <a:ext cx="5374589"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FASES EN EL SÍNDROME DE ADAPTACIÓN GENERAL </a:t>
            </a:r>
            <a:endParaRPr b="1" i="0" sz="1400" u="none" cap="none" strike="noStrike">
              <a:solidFill>
                <a:srgbClr val="000000"/>
              </a:solidFill>
              <a:latin typeface="Arial"/>
              <a:ea typeface="Arial"/>
              <a:cs typeface="Arial"/>
              <a:sym typeface="Arial"/>
            </a:endParaRPr>
          </a:p>
        </p:txBody>
      </p:sp>
      <p:sp>
        <p:nvSpPr>
          <p:cNvPr id="182" name="Google Shape;182;p6"/>
          <p:cNvSpPr/>
          <p:nvPr/>
        </p:nvSpPr>
        <p:spPr>
          <a:xfrm>
            <a:off x="503238" y="1525588"/>
            <a:ext cx="3889375" cy="493725"/>
          </a:xfrm>
          <a:prstGeom prst="roundRect">
            <a:avLst>
              <a:gd fmla="val 13343" name="adj"/>
            </a:avLst>
          </a:prstGeom>
          <a:solidFill>
            <a:srgbClr val="00B1C3"/>
          </a:solidFill>
          <a:ln>
            <a:noFill/>
          </a:ln>
        </p:spPr>
        <p:txBody>
          <a:bodyPr anchorCtr="0" anchor="ctr" bIns="45700" lIns="91425" spcFirstLastPara="1" rIns="91425" wrap="square" tIns="45700">
            <a:noAutofit/>
          </a:bodyPr>
          <a:lstStyle/>
          <a:p>
            <a:pPr indent="0" lvl="0" marL="133350" marR="0" rtl="0" algn="l">
              <a:lnSpc>
                <a:spcPct val="100000"/>
              </a:lnSpc>
              <a:spcBef>
                <a:spcPts val="0"/>
              </a:spcBef>
              <a:spcAft>
                <a:spcPts val="0"/>
              </a:spcAft>
              <a:buClr>
                <a:srgbClr val="000000"/>
              </a:buClr>
              <a:buSzPts val="1500"/>
              <a:buFont typeface="Arial"/>
              <a:buNone/>
            </a:pPr>
            <a:r>
              <a:rPr b="1" i="0" lang="es-PE" sz="1500" u="none" cap="none" strike="noStrike">
                <a:solidFill>
                  <a:schemeClr val="lt1"/>
                </a:solidFill>
                <a:latin typeface="Calibri"/>
                <a:ea typeface="Calibri"/>
                <a:cs typeface="Calibri"/>
                <a:sym typeface="Calibri"/>
              </a:rPr>
              <a:t>REACCIÓN DE ALARMA</a:t>
            </a:r>
            <a:endParaRPr b="1" i="0" sz="1500" u="none" cap="none" strike="noStrike">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1"/>
          <p:cNvSpPr/>
          <p:nvPr/>
        </p:nvSpPr>
        <p:spPr>
          <a:xfrm>
            <a:off x="762000" y="13529"/>
            <a:ext cx="153953" cy="353943"/>
          </a:xfrm>
          <a:prstGeom prst="rect">
            <a:avLst/>
          </a:prstGeom>
          <a:noFill/>
          <a:ln>
            <a:noFill/>
          </a:ln>
        </p:spPr>
        <p:txBody>
          <a:bodyPr anchorCtr="0" anchor="ctr" bIns="38100" lIns="76200" spcFirstLastPara="1" rIns="76200" wrap="square" tIns="381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41"/>
          <p:cNvSpPr txBox="1"/>
          <p:nvPr/>
        </p:nvSpPr>
        <p:spPr>
          <a:xfrm>
            <a:off x="511307" y="2136991"/>
            <a:ext cx="3798300" cy="2955300"/>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FE7828"/>
              </a:buClr>
              <a:buSzPts val="1600"/>
              <a:buFont typeface="Arial"/>
              <a:buChar char="•"/>
            </a:pPr>
            <a:r>
              <a:rPr b="0" i="0" lang="es-PE" sz="1600" u="none" cap="none" strike="noStrike">
                <a:solidFill>
                  <a:srgbClr val="000000"/>
                </a:solidFill>
                <a:latin typeface="Calibri"/>
                <a:ea typeface="Calibri"/>
                <a:cs typeface="Calibri"/>
                <a:sym typeface="Calibri"/>
              </a:rPr>
              <a:t>Se desarrollan un conjunto de procesos fisiológicos, mentales, emocionales y comportamentales orientados a aguantar la presión que genera el estrés. El organismo se puede adecuar al momento. Ejemplo: un jefe que presi</a:t>
            </a:r>
            <a:r>
              <a:rPr lang="es-PE" sz="1600">
                <a:latin typeface="Calibri"/>
                <a:ea typeface="Calibri"/>
                <a:cs typeface="Calibri"/>
                <a:sym typeface="Calibri"/>
              </a:rPr>
              <a:t>ona </a:t>
            </a:r>
            <a:r>
              <a:rPr b="0" i="0" lang="es-PE" sz="1600" u="none" cap="none" strike="noStrike">
                <a:solidFill>
                  <a:srgbClr val="000000"/>
                </a:solidFill>
                <a:latin typeface="Calibri"/>
                <a:ea typeface="Calibri"/>
                <a:cs typeface="Calibri"/>
                <a:sym typeface="Calibri"/>
              </a:rPr>
              <a:t>todos los días hasta que se culmine el proyecto</a:t>
            </a:r>
            <a:r>
              <a:rPr lang="es-PE" sz="1600">
                <a:latin typeface="Calibri"/>
                <a:ea typeface="Calibri"/>
                <a:cs typeface="Calibri"/>
                <a:sym typeface="Calibri"/>
              </a:rPr>
              <a:t>.</a:t>
            </a:r>
            <a:r>
              <a:rPr b="0" i="0" lang="es-PE" sz="1600" u="none" cap="none" strike="noStrike">
                <a:solidFill>
                  <a:srgbClr val="000000"/>
                </a:solidFill>
                <a:latin typeface="Calibri"/>
                <a:ea typeface="Calibri"/>
                <a:cs typeface="Calibri"/>
                <a:sym typeface="Calibri"/>
              </a:rPr>
              <a:t> </a:t>
            </a:r>
            <a:r>
              <a:rPr lang="es-PE" sz="1600">
                <a:latin typeface="Calibri"/>
                <a:ea typeface="Calibri"/>
                <a:cs typeface="Calibri"/>
                <a:sym typeface="Calibri"/>
              </a:rPr>
              <a:t>E</a:t>
            </a:r>
            <a:r>
              <a:rPr b="0" i="0" lang="es-PE" sz="1600" u="none" cap="none" strike="noStrike">
                <a:solidFill>
                  <a:srgbClr val="000000"/>
                </a:solidFill>
                <a:latin typeface="Calibri"/>
                <a:ea typeface="Calibri"/>
                <a:cs typeface="Calibri"/>
                <a:sym typeface="Calibri"/>
              </a:rPr>
              <a:t>ste estrés puede estar presente más de una semana. Luego, sentiremos dolores musculares, dolor de cabeza, aceleración cardíaca etc. (Cada persona manifiesta una reacción física distinta).</a:t>
            </a:r>
            <a:endParaRPr b="0" i="0" sz="1600" u="none" cap="none" strike="noStrike">
              <a:solidFill>
                <a:srgbClr val="000000"/>
              </a:solidFill>
              <a:latin typeface="Calibri"/>
              <a:ea typeface="Calibri"/>
              <a:cs typeface="Calibri"/>
              <a:sym typeface="Calibri"/>
            </a:endParaRPr>
          </a:p>
        </p:txBody>
      </p:sp>
      <p:sp>
        <p:nvSpPr>
          <p:cNvPr id="189" name="Google Shape;189;p41"/>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PROCESO ACTIVADOR DEL ESTRÉS</a:t>
            </a:r>
            <a:endParaRPr b="0" i="0" sz="1000" u="none" cap="none" strike="noStrike">
              <a:solidFill>
                <a:srgbClr val="000000"/>
              </a:solidFill>
              <a:latin typeface="Arial"/>
              <a:ea typeface="Arial"/>
              <a:cs typeface="Arial"/>
              <a:sym typeface="Arial"/>
            </a:endParaRPr>
          </a:p>
        </p:txBody>
      </p:sp>
      <p:sp>
        <p:nvSpPr>
          <p:cNvPr id="190" name="Google Shape;190;p41"/>
          <p:cNvSpPr txBox="1"/>
          <p:nvPr/>
        </p:nvSpPr>
        <p:spPr>
          <a:xfrm>
            <a:off x="511306" y="913368"/>
            <a:ext cx="5374589"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FASES EN EL SÍNDROME DE ADAPTACIÓN GENERAL </a:t>
            </a:r>
            <a:endParaRPr b="1" i="0" sz="1400" u="none" cap="none" strike="noStrike">
              <a:solidFill>
                <a:srgbClr val="000000"/>
              </a:solidFill>
              <a:latin typeface="Arial"/>
              <a:ea typeface="Arial"/>
              <a:cs typeface="Arial"/>
              <a:sym typeface="Arial"/>
            </a:endParaRPr>
          </a:p>
        </p:txBody>
      </p:sp>
      <p:sp>
        <p:nvSpPr>
          <p:cNvPr id="191" name="Google Shape;191;p41"/>
          <p:cNvSpPr/>
          <p:nvPr/>
        </p:nvSpPr>
        <p:spPr>
          <a:xfrm>
            <a:off x="503238" y="1525588"/>
            <a:ext cx="3889375" cy="493725"/>
          </a:xfrm>
          <a:prstGeom prst="roundRect">
            <a:avLst>
              <a:gd fmla="val 13343" name="adj"/>
            </a:avLst>
          </a:prstGeom>
          <a:solidFill>
            <a:srgbClr val="FE7828"/>
          </a:solidFill>
          <a:ln>
            <a:noFill/>
          </a:ln>
        </p:spPr>
        <p:txBody>
          <a:bodyPr anchorCtr="0" anchor="ctr" bIns="45700" lIns="91425" spcFirstLastPara="1" rIns="91425" wrap="square" tIns="45700">
            <a:noAutofit/>
          </a:bodyPr>
          <a:lstStyle/>
          <a:p>
            <a:pPr indent="0" lvl="0" marL="88900" marR="0" rtl="0" algn="l">
              <a:lnSpc>
                <a:spcPct val="100000"/>
              </a:lnSpc>
              <a:spcBef>
                <a:spcPts val="0"/>
              </a:spcBef>
              <a:spcAft>
                <a:spcPts val="0"/>
              </a:spcAft>
              <a:buClr>
                <a:srgbClr val="000000"/>
              </a:buClr>
              <a:buSzPts val="1800"/>
              <a:buFont typeface="Arial"/>
              <a:buNone/>
            </a:pPr>
            <a:r>
              <a:rPr b="1" i="0" lang="es-PE" sz="1500" u="none" cap="none" strike="noStrike">
                <a:solidFill>
                  <a:schemeClr val="lt1"/>
                </a:solidFill>
                <a:latin typeface="Calibri"/>
                <a:ea typeface="Calibri"/>
                <a:cs typeface="Calibri"/>
                <a:sym typeface="Calibri"/>
              </a:rPr>
              <a:t>RESISTENCIA</a:t>
            </a:r>
            <a:endParaRPr b="1" i="0" sz="1500" u="none" cap="none" strike="noStrike">
              <a:solidFill>
                <a:schemeClr val="lt1"/>
              </a:solidFill>
              <a:latin typeface="Calibri"/>
              <a:ea typeface="Calibri"/>
              <a:cs typeface="Calibri"/>
              <a:sym typeface="Calibri"/>
            </a:endParaRPr>
          </a:p>
        </p:txBody>
      </p:sp>
      <p:pic>
        <p:nvPicPr>
          <p:cNvPr descr="▷ Estrés: Tratamiento, Síntomas, Causas, Consecuencias [2022]" id="192" name="Google Shape;192;p41"/>
          <p:cNvPicPr preferRelativeResize="0"/>
          <p:nvPr/>
        </p:nvPicPr>
        <p:blipFill rotWithShape="1">
          <a:blip r:embed="rId3">
            <a:alphaModFix/>
          </a:blip>
          <a:srcRect b="0" l="13489" r="17940" t="0"/>
          <a:stretch/>
        </p:blipFill>
        <p:spPr>
          <a:xfrm>
            <a:off x="4751389" y="1525589"/>
            <a:ext cx="3924299" cy="3708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2"/>
          <p:cNvSpPr/>
          <p:nvPr/>
        </p:nvSpPr>
        <p:spPr>
          <a:xfrm>
            <a:off x="762000" y="13529"/>
            <a:ext cx="153953" cy="353943"/>
          </a:xfrm>
          <a:prstGeom prst="rect">
            <a:avLst/>
          </a:prstGeom>
          <a:noFill/>
          <a:ln>
            <a:noFill/>
          </a:ln>
        </p:spPr>
        <p:txBody>
          <a:bodyPr anchorCtr="0" anchor="ctr" bIns="38100" lIns="76200" spcFirstLastPara="1" rIns="76200" wrap="square" tIns="381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 name="Google Shape;198;p42"/>
          <p:cNvSpPr txBox="1"/>
          <p:nvPr/>
        </p:nvSpPr>
        <p:spPr>
          <a:xfrm>
            <a:off x="511307" y="2136991"/>
            <a:ext cx="3798366" cy="2369880"/>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724EA0"/>
              </a:buClr>
              <a:buSzPts val="1600"/>
              <a:buFont typeface="Arial"/>
              <a:buChar char="•"/>
            </a:pPr>
            <a:r>
              <a:rPr b="0" i="0" lang="es-PE" sz="1400" u="none" cap="none" strike="noStrike">
                <a:solidFill>
                  <a:srgbClr val="000000"/>
                </a:solidFill>
                <a:latin typeface="Calibri"/>
                <a:ea typeface="Calibri"/>
                <a:cs typeface="Calibri"/>
                <a:sym typeface="Calibri"/>
              </a:rPr>
              <a:t>Esta etapa se presenta cuando  nuestro estado de estrés ya es tan intenso que nuestro organismo no logra tener un control total del mismo, por lo cual nuestro cuerpo podría colapsar y entonces podemos sufrir consecuencias tanto físicas como emocionales. Incluso puede generar un trastorno de ansiedad o una enfermedad.</a:t>
            </a:r>
            <a:endParaRPr/>
          </a:p>
          <a:p>
            <a:pPr indent="-76200" lvl="0" marL="177800" marR="0" rtl="0" algn="l">
              <a:lnSpc>
                <a:spcPct val="100000"/>
              </a:lnSpc>
              <a:spcBef>
                <a:spcPts val="0"/>
              </a:spcBef>
              <a:spcAft>
                <a:spcPts val="0"/>
              </a:spcAft>
              <a:buClr>
                <a:srgbClr val="724EA0"/>
              </a:buClr>
              <a:buSzPts val="1600"/>
              <a:buFont typeface="Arial"/>
              <a:buNone/>
            </a:pPr>
            <a:r>
              <a:t/>
            </a:r>
            <a:endParaRPr b="0" i="0" sz="1400" u="none" cap="none" strike="noStrike">
              <a:solidFill>
                <a:srgbClr val="000000"/>
              </a:solidFill>
              <a:latin typeface="Calibri"/>
              <a:ea typeface="Calibri"/>
              <a:cs typeface="Calibri"/>
              <a:sym typeface="Calibri"/>
            </a:endParaRPr>
          </a:p>
          <a:p>
            <a:pPr indent="-177800" lvl="0" marL="177800" marR="0" rtl="0" algn="l">
              <a:lnSpc>
                <a:spcPct val="100000"/>
              </a:lnSpc>
              <a:spcBef>
                <a:spcPts val="0"/>
              </a:spcBef>
              <a:spcAft>
                <a:spcPts val="0"/>
              </a:spcAft>
              <a:buClr>
                <a:srgbClr val="724EA0"/>
              </a:buClr>
              <a:buSzPts val="1600"/>
              <a:buFont typeface="Arial"/>
              <a:buChar char="•"/>
            </a:pPr>
            <a:r>
              <a:rPr b="0" i="0" lang="es-PE" sz="1400" u="none" cap="none" strike="noStrike">
                <a:solidFill>
                  <a:srgbClr val="000000"/>
                </a:solidFill>
                <a:latin typeface="Calibri"/>
                <a:ea typeface="Calibri"/>
                <a:cs typeface="Calibri"/>
                <a:sym typeface="Calibri"/>
              </a:rPr>
              <a:t>El agotamiento debilita en consecuencia el sistema inmunológico y nos lleva a ser presa fácil de los virus medioambientales.</a:t>
            </a:r>
            <a:endParaRPr b="0" i="0" sz="1400" u="none" cap="none" strike="noStrike">
              <a:solidFill>
                <a:srgbClr val="000000"/>
              </a:solidFill>
              <a:latin typeface="Calibri"/>
              <a:ea typeface="Calibri"/>
              <a:cs typeface="Calibri"/>
              <a:sym typeface="Calibri"/>
            </a:endParaRPr>
          </a:p>
        </p:txBody>
      </p:sp>
      <p:sp>
        <p:nvSpPr>
          <p:cNvPr id="199" name="Google Shape;199;p4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PROCESO ACTIVADOR DEL ESTRÉS</a:t>
            </a:r>
            <a:endParaRPr b="0" i="0" sz="1000" u="none" cap="none" strike="noStrike">
              <a:solidFill>
                <a:srgbClr val="000000"/>
              </a:solidFill>
              <a:latin typeface="Arial"/>
              <a:ea typeface="Arial"/>
              <a:cs typeface="Arial"/>
              <a:sym typeface="Arial"/>
            </a:endParaRPr>
          </a:p>
        </p:txBody>
      </p:sp>
      <p:sp>
        <p:nvSpPr>
          <p:cNvPr id="200" name="Google Shape;200;p42"/>
          <p:cNvSpPr txBox="1"/>
          <p:nvPr/>
        </p:nvSpPr>
        <p:spPr>
          <a:xfrm>
            <a:off x="511306" y="913368"/>
            <a:ext cx="5374589"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FASES EN EL SÍNDROME DE ADAPTACIÓN GENERAL </a:t>
            </a:r>
            <a:endParaRPr b="1" i="0" sz="1400" u="none" cap="none" strike="noStrike">
              <a:solidFill>
                <a:srgbClr val="000000"/>
              </a:solidFill>
              <a:latin typeface="Arial"/>
              <a:ea typeface="Arial"/>
              <a:cs typeface="Arial"/>
              <a:sym typeface="Arial"/>
            </a:endParaRPr>
          </a:p>
        </p:txBody>
      </p:sp>
      <p:sp>
        <p:nvSpPr>
          <p:cNvPr id="201" name="Google Shape;201;p42"/>
          <p:cNvSpPr/>
          <p:nvPr/>
        </p:nvSpPr>
        <p:spPr>
          <a:xfrm>
            <a:off x="503238" y="1525588"/>
            <a:ext cx="3889375" cy="493725"/>
          </a:xfrm>
          <a:prstGeom prst="roundRect">
            <a:avLst>
              <a:gd fmla="val 13343" name="adj"/>
            </a:avLst>
          </a:prstGeom>
          <a:solidFill>
            <a:srgbClr val="724EA0"/>
          </a:solidFill>
          <a:ln>
            <a:noFill/>
          </a:ln>
        </p:spPr>
        <p:txBody>
          <a:bodyPr anchorCtr="0" anchor="ctr" bIns="45700" lIns="91425" spcFirstLastPara="1" rIns="91425" wrap="square" tIns="45700">
            <a:noAutofit/>
          </a:bodyPr>
          <a:lstStyle/>
          <a:p>
            <a:pPr indent="0" lvl="0" marL="133350" marR="0" rtl="0" algn="l">
              <a:lnSpc>
                <a:spcPct val="100000"/>
              </a:lnSpc>
              <a:spcBef>
                <a:spcPts val="0"/>
              </a:spcBef>
              <a:spcAft>
                <a:spcPts val="0"/>
              </a:spcAft>
              <a:buClr>
                <a:srgbClr val="000000"/>
              </a:buClr>
              <a:buSzPts val="1800"/>
              <a:buFont typeface="Arial"/>
              <a:buNone/>
            </a:pPr>
            <a:r>
              <a:rPr b="1" i="0" lang="es-PE" sz="1500" u="none" cap="none" strike="noStrike">
                <a:solidFill>
                  <a:schemeClr val="lt1"/>
                </a:solidFill>
                <a:latin typeface="Calibri"/>
                <a:ea typeface="Calibri"/>
                <a:cs typeface="Calibri"/>
                <a:sym typeface="Calibri"/>
              </a:rPr>
              <a:t>AGOTAMIENTO</a:t>
            </a:r>
            <a:endParaRPr b="1" i="0" sz="1500" u="none" cap="none" strike="noStrike">
              <a:solidFill>
                <a:schemeClr val="lt1"/>
              </a:solidFill>
              <a:latin typeface="Calibri"/>
              <a:ea typeface="Calibri"/>
              <a:cs typeface="Calibri"/>
              <a:sym typeface="Calibri"/>
            </a:endParaRPr>
          </a:p>
        </p:txBody>
      </p:sp>
      <p:pic>
        <p:nvPicPr>
          <p:cNvPr descr="Agotamiento laboral o Síndrome de Burnout ¿Cómo saber si lo padeces? -" id="202" name="Google Shape;202;p42"/>
          <p:cNvPicPr preferRelativeResize="0"/>
          <p:nvPr/>
        </p:nvPicPr>
        <p:blipFill rotWithShape="1">
          <a:blip r:embed="rId3">
            <a:alphaModFix/>
          </a:blip>
          <a:srcRect b="0" l="26288" r="7063" t="0"/>
          <a:stretch/>
        </p:blipFill>
        <p:spPr>
          <a:xfrm>
            <a:off x="4751389" y="1525588"/>
            <a:ext cx="3924300" cy="3708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3"/>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09" name="Google Shape;209;p43"/>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
        <p:nvSpPr>
          <p:cNvPr id="210" name="Google Shape;210;p43"/>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PE" sz="2800" u="none" cap="none" strike="noStrike">
                <a:solidFill>
                  <a:schemeClr val="lt1"/>
                </a:solidFill>
                <a:latin typeface="Arial"/>
                <a:ea typeface="Arial"/>
                <a:cs typeface="Arial"/>
                <a:sym typeface="Arial"/>
              </a:rPr>
              <a:t>SITUACIONES INTERNAS</a:t>
            </a:r>
            <a:br>
              <a:rPr b="0" i="0" lang="es-PE" sz="2800" u="none" cap="none" strike="noStrike">
                <a:solidFill>
                  <a:schemeClr val="lt1"/>
                </a:solidFill>
                <a:latin typeface="Arial"/>
                <a:ea typeface="Arial"/>
                <a:cs typeface="Arial"/>
                <a:sym typeface="Arial"/>
              </a:rPr>
            </a:br>
            <a:r>
              <a:rPr b="1" i="0" lang="es-PE" sz="2800" u="none" cap="none" strike="noStrike">
                <a:solidFill>
                  <a:schemeClr val="lt1"/>
                </a:solidFill>
                <a:latin typeface="Arial"/>
                <a:ea typeface="Arial"/>
                <a:cs typeface="Arial"/>
                <a:sym typeface="Arial"/>
              </a:rPr>
              <a:t>Y EXTERNAS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4"/>
          <p:cNvSpPr/>
          <p:nvPr/>
        </p:nvSpPr>
        <p:spPr>
          <a:xfrm>
            <a:off x="762000" y="13529"/>
            <a:ext cx="153953" cy="353943"/>
          </a:xfrm>
          <a:prstGeom prst="rect">
            <a:avLst/>
          </a:prstGeom>
          <a:noFill/>
          <a:ln>
            <a:noFill/>
          </a:ln>
        </p:spPr>
        <p:txBody>
          <a:bodyPr anchorCtr="0" anchor="ctr" bIns="38100" lIns="76200" spcFirstLastPara="1" rIns="76200" wrap="square" tIns="381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44"/>
          <p:cNvSpPr txBox="1"/>
          <p:nvPr/>
        </p:nvSpPr>
        <p:spPr>
          <a:xfrm>
            <a:off x="511306" y="923120"/>
            <a:ext cx="3881400" cy="4556100"/>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FE7828"/>
              </a:buClr>
              <a:buSzPts val="1600"/>
              <a:buFont typeface="Arial"/>
              <a:buChar char="•"/>
            </a:pPr>
            <a:r>
              <a:rPr lang="es-PE" sz="1200">
                <a:latin typeface="Calibri"/>
                <a:ea typeface="Calibri"/>
                <a:cs typeface="Calibri"/>
                <a:sym typeface="Calibri"/>
              </a:rPr>
              <a:t>U</a:t>
            </a:r>
            <a:r>
              <a:rPr b="0" i="0" lang="es-PE" sz="1200" u="none" cap="none" strike="noStrike">
                <a:solidFill>
                  <a:srgbClr val="000000"/>
                </a:solidFill>
                <a:latin typeface="Calibri"/>
                <a:ea typeface="Calibri"/>
                <a:cs typeface="Calibri"/>
                <a:sym typeface="Calibri"/>
              </a:rPr>
              <a:t>no de los activadores más recurrentes y responsables de la mayoría de síntomas de estrés son los pensamientos que luego a través de la repetición se pueden convertir en creencias positivas o negativas sobre nosotros mismos, las personas y el mundo en general. Las situaciones que vivimos pueden llevarnos a tener una interpretación sobre esos eventos, lo que  su vez va a generar que experimentemos emociones (agradables o desagradables). </a:t>
            </a:r>
            <a:r>
              <a:rPr lang="es-PE" sz="1200">
                <a:latin typeface="Calibri"/>
                <a:ea typeface="Calibri"/>
                <a:cs typeface="Calibri"/>
                <a:sym typeface="Calibri"/>
              </a:rPr>
              <a:t>E</a:t>
            </a:r>
            <a:r>
              <a:rPr b="0" i="0" lang="es-PE" sz="1200" u="none" cap="none" strike="noStrike">
                <a:solidFill>
                  <a:srgbClr val="000000"/>
                </a:solidFill>
                <a:latin typeface="Calibri"/>
                <a:ea typeface="Calibri"/>
                <a:cs typeface="Calibri"/>
                <a:sym typeface="Calibri"/>
              </a:rPr>
              <a:t>sto a su vez tendrá un efecto reactivo en nuestro organismo. </a:t>
            </a:r>
            <a:endParaRPr/>
          </a:p>
          <a:p>
            <a:pPr indent="-76200" lvl="0" marL="177800" marR="0" rtl="0" algn="l">
              <a:lnSpc>
                <a:spcPct val="100000"/>
              </a:lnSpc>
              <a:spcBef>
                <a:spcPts val="0"/>
              </a:spcBef>
              <a:spcAft>
                <a:spcPts val="0"/>
              </a:spcAft>
              <a:buClr>
                <a:srgbClr val="FE7828"/>
              </a:buClr>
              <a:buSzPts val="1600"/>
              <a:buFont typeface="Arial"/>
              <a:buNone/>
            </a:pPr>
            <a:r>
              <a:t/>
            </a:r>
            <a:endParaRPr b="0" i="0" sz="1200" u="none" cap="none" strike="noStrike">
              <a:solidFill>
                <a:srgbClr val="000000"/>
              </a:solidFill>
              <a:latin typeface="Calibri"/>
              <a:ea typeface="Calibri"/>
              <a:cs typeface="Calibri"/>
              <a:sym typeface="Calibri"/>
            </a:endParaRPr>
          </a:p>
          <a:p>
            <a:pPr indent="-177800" lvl="0" marL="177800" marR="0" rtl="0" algn="l">
              <a:lnSpc>
                <a:spcPct val="100000"/>
              </a:lnSpc>
              <a:spcBef>
                <a:spcPts val="0"/>
              </a:spcBef>
              <a:spcAft>
                <a:spcPts val="0"/>
              </a:spcAft>
              <a:buClr>
                <a:srgbClr val="FE7828"/>
              </a:buClr>
              <a:buSzPts val="1600"/>
              <a:buFont typeface="Arial"/>
              <a:buChar char="•"/>
            </a:pPr>
            <a:r>
              <a:rPr b="0" i="0" lang="es-PE" sz="1200" u="none" cap="none" strike="noStrike">
                <a:solidFill>
                  <a:srgbClr val="000000"/>
                </a:solidFill>
                <a:latin typeface="Calibri"/>
                <a:ea typeface="Calibri"/>
                <a:cs typeface="Calibri"/>
                <a:sym typeface="Calibri"/>
              </a:rPr>
              <a:t>Eventos que se presentan y nos llevan a elaborar pensamientos y adoptar creencias. Por ejemplo: </a:t>
            </a:r>
            <a:endParaRPr b="0" i="0" sz="1200" u="none" cap="none" strike="noStrike">
              <a:solidFill>
                <a:srgbClr val="000000"/>
              </a:solidFill>
              <a:latin typeface="Calibri"/>
              <a:ea typeface="Calibri"/>
              <a:cs typeface="Calibri"/>
              <a:sym typeface="Calibri"/>
            </a:endParaRPr>
          </a:p>
          <a:p>
            <a:pPr indent="-330200" lvl="1" marL="914400" marR="0" rtl="0" algn="l">
              <a:lnSpc>
                <a:spcPct val="100000"/>
              </a:lnSpc>
              <a:spcBef>
                <a:spcPts val="0"/>
              </a:spcBef>
              <a:spcAft>
                <a:spcPts val="0"/>
              </a:spcAft>
              <a:buClr>
                <a:srgbClr val="FE7828"/>
              </a:buClr>
              <a:buSzPts val="1600"/>
              <a:buFont typeface="Arial"/>
              <a:buChar char="○"/>
            </a:pPr>
            <a:r>
              <a:rPr b="0" i="0" lang="es-PE" sz="1200" u="none" cap="none" strike="noStrike">
                <a:solidFill>
                  <a:srgbClr val="000000"/>
                </a:solidFill>
                <a:latin typeface="Calibri"/>
                <a:ea typeface="Calibri"/>
                <a:cs typeface="Calibri"/>
                <a:sym typeface="Calibri"/>
              </a:rPr>
              <a:t>“</a:t>
            </a:r>
            <a:r>
              <a:rPr lang="es-PE" sz="1200">
                <a:latin typeface="Calibri"/>
                <a:ea typeface="Calibri"/>
                <a:cs typeface="Calibri"/>
                <a:sym typeface="Calibri"/>
              </a:rPr>
              <a:t>S</a:t>
            </a:r>
            <a:r>
              <a:rPr b="0" i="0" lang="es-PE" sz="1200" u="none" cap="none" strike="noStrike">
                <a:solidFill>
                  <a:srgbClr val="000000"/>
                </a:solidFill>
                <a:latin typeface="Calibri"/>
                <a:ea typeface="Calibri"/>
                <a:cs typeface="Calibri"/>
                <a:sym typeface="Calibri"/>
              </a:rPr>
              <a:t>i no logro ahora el ascenso que tanto deseo, entonces nunca lograré ”.</a:t>
            </a:r>
            <a:endParaRPr b="0" i="0" sz="1200" u="none" cap="none" strike="noStrike">
              <a:solidFill>
                <a:srgbClr val="000000"/>
              </a:solidFill>
              <a:latin typeface="Calibri"/>
              <a:ea typeface="Calibri"/>
              <a:cs typeface="Calibri"/>
              <a:sym typeface="Calibri"/>
            </a:endParaRPr>
          </a:p>
          <a:p>
            <a:pPr indent="-76200" lvl="0" marL="177800" marR="0" rtl="0" algn="l">
              <a:lnSpc>
                <a:spcPct val="100000"/>
              </a:lnSpc>
              <a:spcBef>
                <a:spcPts val="0"/>
              </a:spcBef>
              <a:spcAft>
                <a:spcPts val="0"/>
              </a:spcAft>
              <a:buClr>
                <a:srgbClr val="FE7828"/>
              </a:buClr>
              <a:buSzPts val="1600"/>
              <a:buFont typeface="Arial"/>
              <a:buNone/>
            </a:pPr>
            <a:r>
              <a:t/>
            </a:r>
            <a:endParaRPr b="0" i="0" sz="1200" u="none" cap="none" strike="noStrike">
              <a:solidFill>
                <a:srgbClr val="000000"/>
              </a:solidFill>
              <a:latin typeface="Calibri"/>
              <a:ea typeface="Calibri"/>
              <a:cs typeface="Calibri"/>
              <a:sym typeface="Calibri"/>
            </a:endParaRPr>
          </a:p>
          <a:p>
            <a:pPr indent="-330200" lvl="1" marL="914400" marR="0" rtl="0" algn="l">
              <a:lnSpc>
                <a:spcPct val="100000"/>
              </a:lnSpc>
              <a:spcBef>
                <a:spcPts val="0"/>
              </a:spcBef>
              <a:spcAft>
                <a:spcPts val="0"/>
              </a:spcAft>
              <a:buClr>
                <a:srgbClr val="FE7828"/>
              </a:buClr>
              <a:buSzPts val="1600"/>
              <a:buFont typeface="Arial"/>
              <a:buChar char="○"/>
            </a:pPr>
            <a:r>
              <a:rPr b="0" i="0" lang="es-PE" sz="1200" u="none" cap="none" strike="noStrike">
                <a:solidFill>
                  <a:srgbClr val="000000"/>
                </a:solidFill>
                <a:latin typeface="Calibri"/>
                <a:ea typeface="Calibri"/>
                <a:cs typeface="Calibri"/>
                <a:sym typeface="Calibri"/>
              </a:rPr>
              <a:t>“No tengo el dinero ni el éxito que una persona de mi edad debería tener”. </a:t>
            </a:r>
            <a:endParaRPr b="0" i="0" sz="1200" u="none" cap="none" strike="noStrike">
              <a:solidFill>
                <a:srgbClr val="000000"/>
              </a:solidFill>
              <a:latin typeface="Calibri"/>
              <a:ea typeface="Calibri"/>
              <a:cs typeface="Calibri"/>
              <a:sym typeface="Calibri"/>
            </a:endParaRPr>
          </a:p>
          <a:p>
            <a:pPr indent="-76200" lvl="0" marL="177800" marR="0" rtl="0" algn="l">
              <a:lnSpc>
                <a:spcPct val="100000"/>
              </a:lnSpc>
              <a:spcBef>
                <a:spcPts val="0"/>
              </a:spcBef>
              <a:spcAft>
                <a:spcPts val="0"/>
              </a:spcAft>
              <a:buClr>
                <a:srgbClr val="FE7828"/>
              </a:buClr>
              <a:buSzPts val="1600"/>
              <a:buFont typeface="Arial"/>
              <a:buNone/>
            </a:pPr>
            <a:r>
              <a:t/>
            </a:r>
            <a:endParaRPr b="0" i="0" sz="1200" u="none" cap="none" strike="noStrike">
              <a:solidFill>
                <a:srgbClr val="000000"/>
              </a:solidFill>
              <a:latin typeface="Calibri"/>
              <a:ea typeface="Calibri"/>
              <a:cs typeface="Calibri"/>
              <a:sym typeface="Calibri"/>
            </a:endParaRPr>
          </a:p>
          <a:p>
            <a:pPr indent="-177800" lvl="0" marL="177800" marR="0" rtl="0" algn="l">
              <a:lnSpc>
                <a:spcPct val="100000"/>
              </a:lnSpc>
              <a:spcBef>
                <a:spcPts val="0"/>
              </a:spcBef>
              <a:spcAft>
                <a:spcPts val="0"/>
              </a:spcAft>
              <a:buClr>
                <a:srgbClr val="FE7828"/>
              </a:buClr>
              <a:buSzPts val="1600"/>
              <a:buFont typeface="Arial"/>
              <a:buChar char="•"/>
            </a:pPr>
            <a:r>
              <a:rPr b="0" i="0" lang="es-PE" sz="1200" u="none" cap="none" strike="noStrike">
                <a:solidFill>
                  <a:srgbClr val="000000"/>
                </a:solidFill>
                <a:latin typeface="Calibri"/>
                <a:ea typeface="Calibri"/>
                <a:cs typeface="Calibri"/>
                <a:sym typeface="Calibri"/>
              </a:rPr>
              <a:t>Estas elaboraciones influyen significativamente en los cambios internos. Se sabe que albergar creencias negativas predispone a sufrir enfermedades psicosomáticas.</a:t>
            </a:r>
            <a:endParaRPr b="0" i="0" sz="1200" u="none" cap="none" strike="noStrike">
              <a:solidFill>
                <a:srgbClr val="000000"/>
              </a:solidFill>
              <a:latin typeface="Calibri"/>
              <a:ea typeface="Calibri"/>
              <a:cs typeface="Calibri"/>
              <a:sym typeface="Calibri"/>
            </a:endParaRPr>
          </a:p>
          <a:p>
            <a:pPr indent="-76200" lvl="0" marL="177800" marR="0" rtl="0" algn="l">
              <a:lnSpc>
                <a:spcPct val="100000"/>
              </a:lnSpc>
              <a:spcBef>
                <a:spcPts val="0"/>
              </a:spcBef>
              <a:spcAft>
                <a:spcPts val="0"/>
              </a:spcAft>
              <a:buClr>
                <a:srgbClr val="FE7828"/>
              </a:buClr>
              <a:buSzPts val="1600"/>
              <a:buFont typeface="Arial"/>
              <a:buNone/>
            </a:pPr>
            <a:r>
              <a:t/>
            </a:r>
            <a:endParaRPr b="0" i="0" sz="1200" u="none" cap="none" strike="noStrike">
              <a:solidFill>
                <a:srgbClr val="000000"/>
              </a:solidFill>
              <a:latin typeface="Calibri"/>
              <a:ea typeface="Calibri"/>
              <a:cs typeface="Calibri"/>
              <a:sym typeface="Calibri"/>
            </a:endParaRPr>
          </a:p>
        </p:txBody>
      </p:sp>
      <p:sp>
        <p:nvSpPr>
          <p:cNvPr id="217" name="Google Shape;217;p4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SITUACIONES INTERNAS Y EXTERNAS</a:t>
            </a:r>
            <a:endParaRPr b="0" i="0" sz="1400" u="none" cap="none" strike="noStrike">
              <a:solidFill>
                <a:srgbClr val="000000"/>
              </a:solidFill>
              <a:latin typeface="Arial"/>
              <a:ea typeface="Arial"/>
              <a:cs typeface="Arial"/>
              <a:sym typeface="Arial"/>
            </a:endParaRPr>
          </a:p>
        </p:txBody>
      </p:sp>
      <p:pic>
        <p:nvPicPr>
          <p:cNvPr id="218" name="Google Shape;218;p44"/>
          <p:cNvPicPr preferRelativeResize="0"/>
          <p:nvPr/>
        </p:nvPicPr>
        <p:blipFill rotWithShape="1">
          <a:blip r:embed="rId3">
            <a:alphaModFix/>
          </a:blip>
          <a:srcRect b="0" l="8690" r="12155" t="0"/>
          <a:stretch/>
        </p:blipFill>
        <p:spPr>
          <a:xfrm>
            <a:off x="4751388" y="481013"/>
            <a:ext cx="4392612" cy="4752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33"/>
          <p:cNvSpPr/>
          <p:nvPr/>
        </p:nvSpPr>
        <p:spPr>
          <a:xfrm>
            <a:off x="0" y="1"/>
            <a:ext cx="9144000" cy="5715000"/>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2" name="Google Shape;42;p33"/>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43" name="Google Shape;43;p33"/>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 name="Google Shape;44;p33"/>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s-PE" sz="3300" u="none" cap="none" strike="noStrike">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i="0" lang="es-PE" sz="3300" u="none" cap="none" strike="noStrike">
                <a:solidFill>
                  <a:schemeClr val="lt1"/>
                </a:solidFill>
                <a:latin typeface="Arial"/>
                <a:ea typeface="Arial"/>
                <a:cs typeface="Arial"/>
                <a:sym typeface="Arial"/>
              </a:rPr>
              <a:t>DE LA SESIÓN</a:t>
            </a:r>
            <a:endParaRPr/>
          </a:p>
        </p:txBody>
      </p:sp>
      <p:pic>
        <p:nvPicPr>
          <p:cNvPr id="45" name="Google Shape;45;p33"/>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46" name="Google Shape;46;p33"/>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5"/>
          <p:cNvSpPr/>
          <p:nvPr/>
        </p:nvSpPr>
        <p:spPr>
          <a:xfrm>
            <a:off x="762000" y="13529"/>
            <a:ext cx="153953" cy="353943"/>
          </a:xfrm>
          <a:prstGeom prst="rect">
            <a:avLst/>
          </a:prstGeom>
          <a:noFill/>
          <a:ln>
            <a:noFill/>
          </a:ln>
        </p:spPr>
        <p:txBody>
          <a:bodyPr anchorCtr="0" anchor="ctr" bIns="38100" lIns="76200" spcFirstLastPara="1" rIns="76200" wrap="square" tIns="381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45"/>
          <p:cNvSpPr txBox="1"/>
          <p:nvPr/>
        </p:nvSpPr>
        <p:spPr>
          <a:xfrm>
            <a:off x="511306" y="923120"/>
            <a:ext cx="3881400" cy="3601800"/>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FE7828"/>
              </a:buClr>
              <a:buSzPts val="1300"/>
              <a:buFont typeface="Arial"/>
              <a:buChar char="•"/>
            </a:pPr>
            <a:r>
              <a:rPr b="0" i="0" lang="es-PE" sz="1300" u="none" cap="none" strike="noStrike">
                <a:solidFill>
                  <a:srgbClr val="000000"/>
                </a:solidFill>
                <a:latin typeface="Calibri"/>
                <a:ea typeface="Calibri"/>
                <a:cs typeface="Calibri"/>
                <a:sym typeface="Calibri"/>
              </a:rPr>
              <a:t>Se considera todo evento que genera una reacción automática teniendo pocas veces participación de los pensamientos o la evaluación. Nos predispone a elevar nuestros niveles de estrés para poder protegernos. Estas pueden darse debido a estímulos medioambientales tales como; ruidos, contaminación, golpes, amenazas físicas, estallidos etc.</a:t>
            </a:r>
            <a:endParaRPr/>
          </a:p>
          <a:p>
            <a:pPr indent="-95250" lvl="0" marL="177800" marR="0" rtl="0" algn="l">
              <a:lnSpc>
                <a:spcPct val="100000"/>
              </a:lnSpc>
              <a:spcBef>
                <a:spcPts val="0"/>
              </a:spcBef>
              <a:spcAft>
                <a:spcPts val="0"/>
              </a:spcAft>
              <a:buClr>
                <a:srgbClr val="FE7828"/>
              </a:buClr>
              <a:buSzPts val="1300"/>
              <a:buFont typeface="Arial"/>
              <a:buNone/>
            </a:pPr>
            <a:r>
              <a:t/>
            </a:r>
            <a:endParaRPr b="0" i="0" sz="1300" u="none" cap="none" strike="noStrike">
              <a:solidFill>
                <a:srgbClr val="000000"/>
              </a:solidFill>
              <a:latin typeface="Calibri"/>
              <a:ea typeface="Calibri"/>
              <a:cs typeface="Calibri"/>
              <a:sym typeface="Calibri"/>
            </a:endParaRPr>
          </a:p>
          <a:p>
            <a:pPr indent="-177800" lvl="0" marL="177800" marR="0" rtl="0" algn="l">
              <a:lnSpc>
                <a:spcPct val="100000"/>
              </a:lnSpc>
              <a:spcBef>
                <a:spcPts val="0"/>
              </a:spcBef>
              <a:spcAft>
                <a:spcPts val="0"/>
              </a:spcAft>
              <a:buClr>
                <a:srgbClr val="FE7828"/>
              </a:buClr>
              <a:buSzPts val="1300"/>
              <a:buFont typeface="Arial"/>
              <a:buChar char="•"/>
            </a:pPr>
            <a:r>
              <a:rPr b="1" i="0" lang="es-PE" sz="1300" u="none" cap="none" strike="noStrike">
                <a:solidFill>
                  <a:srgbClr val="000000"/>
                </a:solidFill>
                <a:latin typeface="Calibri"/>
                <a:ea typeface="Calibri"/>
                <a:cs typeface="Calibri"/>
                <a:sym typeface="Calibri"/>
              </a:rPr>
              <a:t>Ejemplo: </a:t>
            </a:r>
            <a:r>
              <a:rPr b="0" i="0" lang="es-PE" sz="1300" u="none" cap="none" strike="noStrike">
                <a:solidFill>
                  <a:srgbClr val="000000"/>
                </a:solidFill>
                <a:latin typeface="Calibri"/>
                <a:ea typeface="Calibri"/>
                <a:cs typeface="Calibri"/>
                <a:sym typeface="Calibri"/>
              </a:rPr>
              <a:t>al estar conduciendo camino a casa, y de pronto se genera una fuerte explosión a unos metros de donde te encuentras</a:t>
            </a:r>
            <a:r>
              <a:rPr lang="es-PE" sz="1300">
                <a:latin typeface="Calibri"/>
                <a:ea typeface="Calibri"/>
                <a:cs typeface="Calibri"/>
                <a:sym typeface="Calibri"/>
              </a:rPr>
              <a:t>. Esto</a:t>
            </a:r>
            <a:r>
              <a:rPr b="0" i="0" lang="es-PE" sz="1300" u="none" cap="none" strike="noStrike">
                <a:solidFill>
                  <a:srgbClr val="000000"/>
                </a:solidFill>
                <a:latin typeface="Calibri"/>
                <a:ea typeface="Calibri"/>
                <a:cs typeface="Calibri"/>
                <a:sym typeface="Calibri"/>
              </a:rPr>
              <a:t> provocará que se activen tus hormonas del estrés haciendo que se produzca aceleración cardiaca, dilatación de las pupilas, sudoración, sensación extraña en el estómago. </a:t>
            </a:r>
            <a:endParaRPr/>
          </a:p>
          <a:p>
            <a:pPr indent="-95250" lvl="0" marL="177800" marR="0" rtl="0" algn="l">
              <a:lnSpc>
                <a:spcPct val="100000"/>
              </a:lnSpc>
              <a:spcBef>
                <a:spcPts val="0"/>
              </a:spcBef>
              <a:spcAft>
                <a:spcPts val="0"/>
              </a:spcAft>
              <a:buClr>
                <a:srgbClr val="FE7828"/>
              </a:buClr>
              <a:buSzPts val="1300"/>
              <a:buFont typeface="Arial"/>
              <a:buNone/>
            </a:pPr>
            <a:r>
              <a:t/>
            </a:r>
            <a:endParaRPr b="0" i="0" sz="1300" u="none" cap="none" strike="noStrike">
              <a:solidFill>
                <a:srgbClr val="000000"/>
              </a:solidFill>
              <a:latin typeface="Calibri"/>
              <a:ea typeface="Calibri"/>
              <a:cs typeface="Calibri"/>
              <a:sym typeface="Calibri"/>
            </a:endParaRPr>
          </a:p>
          <a:p>
            <a:pPr indent="-177800" lvl="0" marL="177800" marR="0" rtl="0" algn="l">
              <a:lnSpc>
                <a:spcPct val="100000"/>
              </a:lnSpc>
              <a:spcBef>
                <a:spcPts val="0"/>
              </a:spcBef>
              <a:spcAft>
                <a:spcPts val="0"/>
              </a:spcAft>
              <a:buClr>
                <a:srgbClr val="FE7828"/>
              </a:buClr>
              <a:buSzPts val="1300"/>
              <a:buFont typeface="Arial"/>
              <a:buChar char="•"/>
            </a:pPr>
            <a:r>
              <a:rPr b="0" i="0" lang="es-PE" sz="1300" u="none" cap="none" strike="noStrike">
                <a:solidFill>
                  <a:srgbClr val="000000"/>
                </a:solidFill>
                <a:latin typeface="Calibri"/>
                <a:ea typeface="Calibri"/>
                <a:cs typeface="Calibri"/>
                <a:sym typeface="Calibri"/>
              </a:rPr>
              <a:t>Estos eventos externos producen de inmediato la activación del estrés, muchas veces sin que podamos utilizar el pensamiento en esos primeros segundos.</a:t>
            </a:r>
            <a:endParaRPr/>
          </a:p>
        </p:txBody>
      </p:sp>
      <p:sp>
        <p:nvSpPr>
          <p:cNvPr id="225" name="Google Shape;225;p4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SITUACIONES INTERNAS Y EXTERNAS</a:t>
            </a:r>
            <a:endParaRPr b="0" i="0" sz="1400" u="none" cap="none" strike="noStrike">
              <a:solidFill>
                <a:srgbClr val="000000"/>
              </a:solidFill>
              <a:latin typeface="Arial"/>
              <a:ea typeface="Arial"/>
              <a:cs typeface="Arial"/>
              <a:sym typeface="Arial"/>
            </a:endParaRPr>
          </a:p>
        </p:txBody>
      </p:sp>
      <p:pic>
        <p:nvPicPr>
          <p:cNvPr descr="Imágenes de Persona Asustada | Vectores, fotos de stock y PSD gratuitos" id="226" name="Google Shape;226;p45"/>
          <p:cNvPicPr preferRelativeResize="0"/>
          <p:nvPr/>
        </p:nvPicPr>
        <p:blipFill rotWithShape="1">
          <a:blip r:embed="rId3">
            <a:alphaModFix/>
          </a:blip>
          <a:srcRect b="0" l="33228" r="3296" t="0"/>
          <a:stretch/>
        </p:blipFill>
        <p:spPr>
          <a:xfrm>
            <a:off x="4751388" y="481013"/>
            <a:ext cx="4392612" cy="4752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6"/>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33" name="Google Shape;233;p46"/>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
        <p:nvSpPr>
          <p:cNvPr id="234" name="Google Shape;234;p46"/>
          <p:cNvSpPr txBox="1"/>
          <p:nvPr/>
        </p:nvSpPr>
        <p:spPr>
          <a:xfrm>
            <a:off x="1008063" y="3169972"/>
            <a:ext cx="5993558" cy="3877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1" i="0" lang="es-PE" sz="2800" u="none" cap="none" strike="noStrike">
                <a:solidFill>
                  <a:schemeClr val="lt1"/>
                </a:solidFill>
                <a:latin typeface="Arial"/>
                <a:ea typeface="Arial"/>
                <a:cs typeface="Arial"/>
                <a:sym typeface="Arial"/>
              </a:rPr>
              <a:t>ESPACIO PRÁCTICO</a:t>
            </a:r>
            <a:endParaRPr b="1" i="0" sz="28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7"/>
          <p:cNvSpPr/>
          <p:nvPr/>
        </p:nvSpPr>
        <p:spPr>
          <a:xfrm>
            <a:off x="4860925" y="912813"/>
            <a:ext cx="4283075" cy="4321175"/>
          </a:xfrm>
          <a:prstGeom prst="rect">
            <a:avLst/>
          </a:prstGeom>
          <a:solidFill>
            <a:srgbClr val="00B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1" name="Google Shape;241;p47"/>
          <p:cNvSpPr/>
          <p:nvPr/>
        </p:nvSpPr>
        <p:spPr>
          <a:xfrm>
            <a:off x="683568" y="481236"/>
            <a:ext cx="909992"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PE" sz="1400" u="none" cap="none" strike="noStrike">
                <a:solidFill>
                  <a:srgbClr val="00B1C3"/>
                </a:solidFill>
                <a:latin typeface="Calibri"/>
                <a:ea typeface="Calibri"/>
                <a:cs typeface="Calibri"/>
                <a:sym typeface="Calibri"/>
              </a:rPr>
              <a:t>ACTIVIDAD</a:t>
            </a:r>
            <a:endParaRPr b="1" i="0" sz="1600" u="none" cap="none" strike="noStrike">
              <a:solidFill>
                <a:srgbClr val="00B1C3"/>
              </a:solidFill>
              <a:latin typeface="Calibri"/>
              <a:ea typeface="Calibri"/>
              <a:cs typeface="Calibri"/>
              <a:sym typeface="Calibri"/>
            </a:endParaRPr>
          </a:p>
        </p:txBody>
      </p:sp>
      <p:grpSp>
        <p:nvGrpSpPr>
          <p:cNvPr id="242" name="Google Shape;242;p47"/>
          <p:cNvGrpSpPr/>
          <p:nvPr/>
        </p:nvGrpSpPr>
        <p:grpSpPr>
          <a:xfrm>
            <a:off x="514858" y="499074"/>
            <a:ext cx="131794" cy="132296"/>
            <a:chOff x="511902" y="912279"/>
            <a:chExt cx="281320" cy="282391"/>
          </a:xfrm>
        </p:grpSpPr>
        <p:sp>
          <p:nvSpPr>
            <p:cNvPr id="243" name="Google Shape;243;p47"/>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44" name="Google Shape;244;p47"/>
            <p:cNvPicPr preferRelativeResize="0"/>
            <p:nvPr/>
          </p:nvPicPr>
          <p:blipFill rotWithShape="1">
            <a:blip r:embed="rId3">
              <a:alphaModFix/>
            </a:blip>
            <a:srcRect b="0" l="0" r="0" t="0"/>
            <a:stretch/>
          </p:blipFill>
          <p:spPr>
            <a:xfrm rot="5400000">
              <a:off x="578093" y="979007"/>
              <a:ext cx="148937" cy="148937"/>
            </a:xfrm>
            <a:prstGeom prst="rect">
              <a:avLst/>
            </a:prstGeom>
            <a:noFill/>
            <a:ln>
              <a:noFill/>
            </a:ln>
          </p:spPr>
        </p:pic>
      </p:grpSp>
      <p:sp>
        <p:nvSpPr>
          <p:cNvPr id="245" name="Google Shape;245;p47"/>
          <p:cNvSpPr/>
          <p:nvPr/>
        </p:nvSpPr>
        <p:spPr>
          <a:xfrm>
            <a:off x="503238" y="912813"/>
            <a:ext cx="4248150" cy="4321175"/>
          </a:xfrm>
          <a:prstGeom prst="rect">
            <a:avLst/>
          </a:prstGeom>
          <a:solidFill>
            <a:srgbClr val="D1EFF4">
              <a:alpha val="4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6" name="Google Shape;246;p47"/>
          <p:cNvSpPr/>
          <p:nvPr/>
        </p:nvSpPr>
        <p:spPr>
          <a:xfrm>
            <a:off x="684214" y="1245204"/>
            <a:ext cx="3618846" cy="3801041"/>
          </a:xfrm>
          <a:prstGeom prst="rect">
            <a:avLst/>
          </a:prstGeom>
          <a:noFill/>
          <a:ln>
            <a:noFill/>
          </a:ln>
        </p:spPr>
        <p:txBody>
          <a:bodyPr anchorCtr="0" anchor="t" bIns="0" lIns="0" spcFirstLastPara="1" rIns="0" wrap="square" tIns="0">
            <a:spAutoFit/>
          </a:bodyPr>
          <a:lstStyle/>
          <a:p>
            <a:pPr indent="-185738" lvl="0" marL="185738" marR="0" rtl="0" algn="l">
              <a:lnSpc>
                <a:spcPct val="100000"/>
              </a:lnSpc>
              <a:spcBef>
                <a:spcPts val="0"/>
              </a:spcBef>
              <a:spcAft>
                <a:spcPts val="0"/>
              </a:spcAft>
              <a:buClr>
                <a:srgbClr val="000000"/>
              </a:buClr>
              <a:buSzPts val="1300"/>
              <a:buFont typeface="Arial"/>
              <a:buChar char="•"/>
            </a:pPr>
            <a:r>
              <a:rPr b="1" i="0" lang="es-PE" sz="1300" u="none" cap="none" strike="noStrike">
                <a:solidFill>
                  <a:srgbClr val="000000"/>
                </a:solidFill>
                <a:latin typeface="Calibri"/>
                <a:ea typeface="Calibri"/>
                <a:cs typeface="Calibri"/>
                <a:sym typeface="Calibri"/>
              </a:rPr>
              <a:t>ACTIVIDAD 1: </a:t>
            </a:r>
            <a:r>
              <a:rPr b="0" i="0" lang="es-PE" sz="1300" u="none" cap="none" strike="noStrike">
                <a:solidFill>
                  <a:srgbClr val="000000"/>
                </a:solidFill>
                <a:latin typeface="Calibri"/>
                <a:ea typeface="Calibri"/>
                <a:cs typeface="Calibri"/>
                <a:sym typeface="Calibri"/>
              </a:rPr>
              <a:t>Descarga el test de “las emociones” que te permitirá identificar tus niveles de estrés en la actualidad.</a:t>
            </a:r>
            <a:endParaRPr b="0" i="0" sz="1300" u="none" cap="none" strike="noStrike">
              <a:solidFill>
                <a:srgbClr val="000000"/>
              </a:solidFill>
              <a:latin typeface="Calibri"/>
              <a:ea typeface="Calibri"/>
              <a:cs typeface="Calibri"/>
              <a:sym typeface="Calibri"/>
            </a:endParaRPr>
          </a:p>
          <a:p>
            <a:pPr indent="-103188" lvl="0" marL="185738"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a:p>
            <a:pPr indent="-133350" lvl="0" marL="319088" marR="0" rtl="0" algn="l">
              <a:lnSpc>
                <a:spcPct val="100000"/>
              </a:lnSpc>
              <a:spcBef>
                <a:spcPts val="0"/>
              </a:spcBef>
              <a:spcAft>
                <a:spcPts val="0"/>
              </a:spcAft>
              <a:buClr>
                <a:srgbClr val="000000"/>
              </a:buClr>
              <a:buSzPts val="1300"/>
              <a:buFont typeface="Arial"/>
              <a:buChar char="•"/>
            </a:pPr>
            <a:r>
              <a:rPr b="0" i="0" lang="es-PE" sz="1300" u="none" cap="none" strike="noStrike">
                <a:solidFill>
                  <a:srgbClr val="000000"/>
                </a:solidFill>
                <a:latin typeface="Calibri"/>
                <a:ea typeface="Calibri"/>
                <a:cs typeface="Calibri"/>
                <a:sym typeface="Calibri"/>
              </a:rPr>
              <a:t>Para responder el test debes estar consciente de cada pregunta recordando cómo reaccionaste a dicho evento. No se trata de responder como tú quieras que haya sido sino como usualmente responden ante situaciones como esa. Para la realización de ese test te tomará unos 15 minutos.</a:t>
            </a:r>
            <a:endParaRPr b="0" i="0" sz="1300" u="none" cap="none" strike="noStrike">
              <a:solidFill>
                <a:srgbClr val="000000"/>
              </a:solidFill>
              <a:latin typeface="Calibri"/>
              <a:ea typeface="Calibri"/>
              <a:cs typeface="Calibri"/>
              <a:sym typeface="Calibri"/>
            </a:endParaRPr>
          </a:p>
          <a:p>
            <a:pPr indent="-103188" lvl="0" marL="185738"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a:p>
            <a:pPr indent="-185738" lvl="0" marL="185738" marR="0" rtl="0" algn="l">
              <a:lnSpc>
                <a:spcPct val="100000"/>
              </a:lnSpc>
              <a:spcBef>
                <a:spcPts val="0"/>
              </a:spcBef>
              <a:spcAft>
                <a:spcPts val="0"/>
              </a:spcAft>
              <a:buClr>
                <a:srgbClr val="000000"/>
              </a:buClr>
              <a:buSzPts val="1300"/>
              <a:buFont typeface="Arial"/>
              <a:buChar char="•"/>
            </a:pPr>
            <a:r>
              <a:rPr b="1" i="0" lang="es-PE" sz="1300" u="none" cap="none" strike="noStrike">
                <a:solidFill>
                  <a:srgbClr val="000000"/>
                </a:solidFill>
                <a:latin typeface="Calibri"/>
                <a:ea typeface="Calibri"/>
                <a:cs typeface="Calibri"/>
                <a:sym typeface="Calibri"/>
              </a:rPr>
              <a:t>ACTIVIDAD 2: </a:t>
            </a:r>
            <a:r>
              <a:rPr b="0" i="0" lang="es-PE" sz="1300" u="none" cap="none" strike="noStrike">
                <a:solidFill>
                  <a:srgbClr val="000000"/>
                </a:solidFill>
                <a:latin typeface="Calibri"/>
                <a:ea typeface="Calibri"/>
                <a:cs typeface="Calibri"/>
                <a:sym typeface="Calibri"/>
              </a:rPr>
              <a:t>se hará una revisión de los resultados tomando en cuenta el baremo (nivel de estabilidad emocional). Luego en salas de zoom en un lapso de 15 minutos los grupos pueden expresar cuales han sido las situaciones internas o externas que más han elevado su nivel de estrés en las últimas dos semanas.</a:t>
            </a:r>
            <a:endParaRPr b="0" i="0" sz="1300" u="none" cap="none" strike="noStrike">
              <a:solidFill>
                <a:srgbClr val="000000"/>
              </a:solidFill>
              <a:latin typeface="Calibri"/>
              <a:ea typeface="Calibri"/>
              <a:cs typeface="Calibri"/>
              <a:sym typeface="Calibri"/>
            </a:endParaRPr>
          </a:p>
        </p:txBody>
      </p:sp>
      <p:pic>
        <p:nvPicPr>
          <p:cNvPr descr="4 trucos psicológicos para acertar las respuestas en un examen tipo test" id="247" name="Google Shape;247;p47"/>
          <p:cNvPicPr preferRelativeResize="0"/>
          <p:nvPr/>
        </p:nvPicPr>
        <p:blipFill rotWithShape="1">
          <a:blip r:embed="rId4">
            <a:alphaModFix/>
          </a:blip>
          <a:srcRect b="0" l="23379" r="6729" t="0"/>
          <a:stretch/>
        </p:blipFill>
        <p:spPr>
          <a:xfrm>
            <a:off x="5047783" y="1077463"/>
            <a:ext cx="3890029" cy="399187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8"/>
          <p:cNvSpPr/>
          <p:nvPr/>
        </p:nvSpPr>
        <p:spPr>
          <a:xfrm>
            <a:off x="4860925" y="912813"/>
            <a:ext cx="4283075" cy="4321175"/>
          </a:xfrm>
          <a:prstGeom prst="rect">
            <a:avLst/>
          </a:prstGeom>
          <a:solidFill>
            <a:srgbClr val="00B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4" name="Google Shape;254;p48"/>
          <p:cNvSpPr/>
          <p:nvPr/>
        </p:nvSpPr>
        <p:spPr>
          <a:xfrm>
            <a:off x="683568" y="481236"/>
            <a:ext cx="909992"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PE" sz="1400" u="none" cap="none" strike="noStrike">
                <a:solidFill>
                  <a:srgbClr val="00B1C3"/>
                </a:solidFill>
                <a:latin typeface="Calibri"/>
                <a:ea typeface="Calibri"/>
                <a:cs typeface="Calibri"/>
                <a:sym typeface="Calibri"/>
              </a:rPr>
              <a:t>ACTIVIDAD</a:t>
            </a:r>
            <a:endParaRPr b="1" i="0" sz="1600" u="none" cap="none" strike="noStrike">
              <a:solidFill>
                <a:srgbClr val="00B1C3"/>
              </a:solidFill>
              <a:latin typeface="Calibri"/>
              <a:ea typeface="Calibri"/>
              <a:cs typeface="Calibri"/>
              <a:sym typeface="Calibri"/>
            </a:endParaRPr>
          </a:p>
        </p:txBody>
      </p:sp>
      <p:grpSp>
        <p:nvGrpSpPr>
          <p:cNvPr id="255" name="Google Shape;255;p48"/>
          <p:cNvGrpSpPr/>
          <p:nvPr/>
        </p:nvGrpSpPr>
        <p:grpSpPr>
          <a:xfrm>
            <a:off x="514858" y="499074"/>
            <a:ext cx="131794" cy="132296"/>
            <a:chOff x="511902" y="912279"/>
            <a:chExt cx="281320" cy="282391"/>
          </a:xfrm>
        </p:grpSpPr>
        <p:sp>
          <p:nvSpPr>
            <p:cNvPr id="256" name="Google Shape;256;p48"/>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57" name="Google Shape;257;p48"/>
            <p:cNvPicPr preferRelativeResize="0"/>
            <p:nvPr/>
          </p:nvPicPr>
          <p:blipFill rotWithShape="1">
            <a:blip r:embed="rId3">
              <a:alphaModFix/>
            </a:blip>
            <a:srcRect b="0" l="0" r="0" t="0"/>
            <a:stretch/>
          </p:blipFill>
          <p:spPr>
            <a:xfrm rot="5400000">
              <a:off x="578093" y="979007"/>
              <a:ext cx="148937" cy="148937"/>
            </a:xfrm>
            <a:prstGeom prst="rect">
              <a:avLst/>
            </a:prstGeom>
            <a:noFill/>
            <a:ln>
              <a:noFill/>
            </a:ln>
          </p:spPr>
        </p:pic>
      </p:grpSp>
      <p:sp>
        <p:nvSpPr>
          <p:cNvPr id="258" name="Google Shape;258;p48"/>
          <p:cNvSpPr/>
          <p:nvPr/>
        </p:nvSpPr>
        <p:spPr>
          <a:xfrm>
            <a:off x="503238" y="912813"/>
            <a:ext cx="4248150" cy="4321175"/>
          </a:xfrm>
          <a:prstGeom prst="rect">
            <a:avLst/>
          </a:prstGeom>
          <a:solidFill>
            <a:srgbClr val="D1EFF4">
              <a:alpha val="4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9" name="Google Shape;259;p48"/>
          <p:cNvSpPr/>
          <p:nvPr/>
        </p:nvSpPr>
        <p:spPr>
          <a:xfrm>
            <a:off x="684213" y="1245204"/>
            <a:ext cx="3708399" cy="1508105"/>
          </a:xfrm>
          <a:prstGeom prst="rect">
            <a:avLst/>
          </a:prstGeom>
          <a:noFill/>
          <a:ln>
            <a:noFill/>
          </a:ln>
        </p:spPr>
        <p:txBody>
          <a:bodyPr anchorCtr="0" anchor="t" bIns="0" lIns="0" spcFirstLastPara="1" rIns="0" wrap="square" tIns="0">
            <a:spAutoFit/>
          </a:bodyPr>
          <a:lstStyle/>
          <a:p>
            <a:pPr indent="-185738" lvl="0" marL="185738" marR="0" rtl="0" algn="l">
              <a:lnSpc>
                <a:spcPct val="100000"/>
              </a:lnSpc>
              <a:spcBef>
                <a:spcPts val="0"/>
              </a:spcBef>
              <a:spcAft>
                <a:spcPts val="0"/>
              </a:spcAft>
              <a:buClr>
                <a:srgbClr val="000000"/>
              </a:buClr>
              <a:buSzPts val="1400"/>
              <a:buFont typeface="Arial"/>
              <a:buChar char="•"/>
            </a:pPr>
            <a:r>
              <a:rPr b="1" i="0" lang="es-PE" sz="1400" u="none" cap="none" strike="noStrike">
                <a:solidFill>
                  <a:srgbClr val="000000"/>
                </a:solidFill>
                <a:latin typeface="Calibri"/>
                <a:ea typeface="Calibri"/>
                <a:cs typeface="Calibri"/>
                <a:sym typeface="Calibri"/>
              </a:rPr>
              <a:t>ACTIVIDAD 2: </a:t>
            </a:r>
            <a:r>
              <a:rPr b="0" i="0" lang="es-PE" sz="1400" u="none" cap="none" strike="noStrike">
                <a:solidFill>
                  <a:srgbClr val="000000"/>
                </a:solidFill>
                <a:latin typeface="Calibri"/>
                <a:ea typeface="Calibri"/>
                <a:cs typeface="Calibri"/>
                <a:sym typeface="Calibri"/>
              </a:rPr>
              <a:t>Se hará una revisión de los resultados tomando en cuenta el baremo (nivel de estabilidad emocional). Luego en salas de zoom en un lapso de 15 minutos los grupos pueden expresar cuales han sido las situaciones internas o externas que más han elevado su nivel de estrés en las últimas dos semanas.</a:t>
            </a:r>
            <a:endParaRPr b="0" i="0" sz="1400" u="none" cap="none" strike="noStrike">
              <a:solidFill>
                <a:srgbClr val="000000"/>
              </a:solidFill>
              <a:latin typeface="Calibri"/>
              <a:ea typeface="Calibri"/>
              <a:cs typeface="Calibri"/>
              <a:sym typeface="Calibri"/>
            </a:endParaRPr>
          </a:p>
        </p:txBody>
      </p:sp>
      <p:pic>
        <p:nvPicPr>
          <p:cNvPr descr="Hablando se interrumpe la gente — Cuaderno de Cultura Científica" id="260" name="Google Shape;260;p48"/>
          <p:cNvPicPr preferRelativeResize="0"/>
          <p:nvPr/>
        </p:nvPicPr>
        <p:blipFill rotWithShape="1">
          <a:blip r:embed="rId4">
            <a:alphaModFix/>
          </a:blip>
          <a:srcRect b="0" l="0" r="0" t="0"/>
          <a:stretch/>
        </p:blipFill>
        <p:spPr>
          <a:xfrm>
            <a:off x="5004322" y="1635954"/>
            <a:ext cx="3961355" cy="265899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9"/>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66" name="Google Shape;266;p49"/>
          <p:cNvGrpSpPr/>
          <p:nvPr/>
        </p:nvGrpSpPr>
        <p:grpSpPr>
          <a:xfrm>
            <a:off x="2506315" y="2194222"/>
            <a:ext cx="4581728" cy="1326557"/>
            <a:chOff x="2403187" y="2211377"/>
            <a:chExt cx="4581728" cy="1326557"/>
          </a:xfrm>
        </p:grpSpPr>
        <p:sp>
          <p:nvSpPr>
            <p:cNvPr id="267" name="Google Shape;267;p49"/>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PE" sz="3600" u="none" cap="none" strike="noStrike">
                  <a:solidFill>
                    <a:schemeClr val="lt1"/>
                  </a:solidFill>
                  <a:latin typeface="Arial"/>
                  <a:ea typeface="Arial"/>
                  <a:cs typeface="Arial"/>
                  <a:sym typeface="Arial"/>
                </a:rPr>
                <a:t>CONCLUSIONES</a:t>
              </a:r>
              <a:br>
                <a:rPr b="0" i="0" lang="es-PE" sz="3600" u="none" cap="none" strike="noStrike">
                  <a:solidFill>
                    <a:schemeClr val="lt1"/>
                  </a:solidFill>
                  <a:latin typeface="Arial"/>
                  <a:ea typeface="Arial"/>
                  <a:cs typeface="Arial"/>
                  <a:sym typeface="Arial"/>
                </a:rPr>
              </a:br>
              <a:r>
                <a:rPr b="1" i="0" lang="es-PE" sz="3600" u="none" cap="none" strike="noStrike">
                  <a:solidFill>
                    <a:schemeClr val="lt1"/>
                  </a:solidFill>
                  <a:latin typeface="Arial"/>
                  <a:ea typeface="Arial"/>
                  <a:cs typeface="Arial"/>
                  <a:sym typeface="Arial"/>
                </a:rPr>
                <a:t>MÁS REFERENCIAS</a:t>
              </a:r>
              <a:endParaRPr/>
            </a:p>
          </p:txBody>
        </p:sp>
        <p:pic>
          <p:nvPicPr>
            <p:cNvPr id="268" name="Google Shape;268;p49"/>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269" name="Google Shape;269;p49"/>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0"/>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6" name="Google Shape;276;p20"/>
          <p:cNvSpPr txBox="1"/>
          <p:nvPr/>
        </p:nvSpPr>
        <p:spPr>
          <a:xfrm>
            <a:off x="1279545" y="912813"/>
            <a:ext cx="5705454" cy="301621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PE" sz="1400" u="none" cap="none" strike="noStrike">
                <a:solidFill>
                  <a:schemeClr val="dk1"/>
                </a:solidFill>
                <a:latin typeface="Calibri"/>
                <a:ea typeface="Calibri"/>
                <a:cs typeface="Calibri"/>
                <a:sym typeface="Calibri"/>
              </a:rPr>
              <a:t>El estrés es un proceso de reacción natural del ser humano que nos permite adaptarnos a los cambios continuos que se presentan en el mundo.</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s-PE" sz="1400" u="none" cap="none" strike="noStrike">
                <a:solidFill>
                  <a:schemeClr val="dk1"/>
                </a:solidFill>
                <a:latin typeface="Calibri"/>
                <a:ea typeface="Calibri"/>
                <a:cs typeface="Calibri"/>
                <a:sym typeface="Calibri"/>
              </a:rPr>
              <a:t>El estrés facilita que podamos iniciar una acción ya sea de lucha, huida o paralización cuando se presenta una amenaza.</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s-PE" sz="1400" u="none" cap="none" strike="noStrike">
                <a:solidFill>
                  <a:schemeClr val="dk1"/>
                </a:solidFill>
                <a:latin typeface="Calibri"/>
                <a:ea typeface="Calibri"/>
                <a:cs typeface="Calibri"/>
                <a:sym typeface="Calibri"/>
              </a:rPr>
              <a:t>Existen tres fases durante la adaptación del estrés: Alarma, resistencia y agotamiento.</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s-PE" sz="1400" u="none" cap="none" strike="noStrike">
                <a:solidFill>
                  <a:schemeClr val="dk1"/>
                </a:solidFill>
                <a:latin typeface="Calibri"/>
                <a:ea typeface="Calibri"/>
                <a:cs typeface="Calibri"/>
                <a:sym typeface="Calibri"/>
              </a:rPr>
              <a:t>Los niveles altos de estrés pueden generar enfermedades psicosomáticas que a su vez podrían dar paso a trastornos más severos.</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s-PE" sz="1400" u="none" cap="none" strike="noStrike">
                <a:solidFill>
                  <a:schemeClr val="dk1"/>
                </a:solidFill>
                <a:latin typeface="Calibri"/>
                <a:ea typeface="Calibri"/>
                <a:cs typeface="Calibri"/>
                <a:sym typeface="Calibri"/>
              </a:rPr>
              <a:t>El estrés es un mecanismo natural del organismo y también es funcional siempre y cuando sepamos regular y utilizarlo a nuestro favor.</a:t>
            </a:r>
            <a:endParaRPr b="0" i="0" sz="1700" u="none" cap="none" strike="noStrike">
              <a:solidFill>
                <a:srgbClr val="FFFFFF"/>
              </a:solidFill>
              <a:latin typeface="Calibri"/>
              <a:ea typeface="Calibri"/>
              <a:cs typeface="Calibri"/>
              <a:sym typeface="Calibri"/>
            </a:endParaRPr>
          </a:p>
        </p:txBody>
      </p:sp>
      <p:pic>
        <p:nvPicPr>
          <p:cNvPr id="277" name="Google Shape;277;p20"/>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278" name="Google Shape;278;p20"/>
          <p:cNvPicPr preferRelativeResize="0"/>
          <p:nvPr/>
        </p:nvPicPr>
        <p:blipFill rotWithShape="1">
          <a:blip r:embed="rId3">
            <a:alphaModFix/>
          </a:blip>
          <a:srcRect b="0" l="0" r="0" t="0"/>
          <a:stretch/>
        </p:blipFill>
        <p:spPr>
          <a:xfrm>
            <a:off x="1011260" y="1604989"/>
            <a:ext cx="114138" cy="117546"/>
          </a:xfrm>
          <a:prstGeom prst="rect">
            <a:avLst/>
          </a:prstGeom>
          <a:noFill/>
          <a:ln>
            <a:noFill/>
          </a:ln>
        </p:spPr>
      </p:pic>
      <p:sp>
        <p:nvSpPr>
          <p:cNvPr id="279" name="Google Shape;279;p20"/>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80" name="Google Shape;280;p20"/>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281" name="Google Shape;281;p2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CONCLUSIONES </a:t>
            </a:r>
            <a:endParaRPr b="0" i="0" sz="1400" u="none" cap="none" strike="noStrike">
              <a:solidFill>
                <a:srgbClr val="000000"/>
              </a:solidFill>
              <a:latin typeface="Arial"/>
              <a:ea typeface="Arial"/>
              <a:cs typeface="Arial"/>
              <a:sym typeface="Arial"/>
            </a:endParaRPr>
          </a:p>
        </p:txBody>
      </p:sp>
      <p:pic>
        <p:nvPicPr>
          <p:cNvPr id="282" name="Google Shape;282;p20"/>
          <p:cNvPicPr preferRelativeResize="0"/>
          <p:nvPr/>
        </p:nvPicPr>
        <p:blipFill rotWithShape="1">
          <a:blip r:embed="rId3">
            <a:alphaModFix/>
          </a:blip>
          <a:srcRect b="0" l="0" r="0" t="0"/>
          <a:stretch/>
        </p:blipFill>
        <p:spPr>
          <a:xfrm>
            <a:off x="1011260" y="2235961"/>
            <a:ext cx="114138" cy="117546"/>
          </a:xfrm>
          <a:prstGeom prst="rect">
            <a:avLst/>
          </a:prstGeom>
          <a:noFill/>
          <a:ln>
            <a:noFill/>
          </a:ln>
        </p:spPr>
      </p:pic>
      <p:pic>
        <p:nvPicPr>
          <p:cNvPr id="283" name="Google Shape;283;p20"/>
          <p:cNvPicPr preferRelativeResize="0"/>
          <p:nvPr/>
        </p:nvPicPr>
        <p:blipFill rotWithShape="1">
          <a:blip r:embed="rId3">
            <a:alphaModFix/>
          </a:blip>
          <a:srcRect b="0" l="0" r="0" t="0"/>
          <a:stretch/>
        </p:blipFill>
        <p:spPr>
          <a:xfrm>
            <a:off x="1011260" y="2873043"/>
            <a:ext cx="114138" cy="117546"/>
          </a:xfrm>
          <a:prstGeom prst="rect">
            <a:avLst/>
          </a:prstGeom>
          <a:noFill/>
          <a:ln>
            <a:noFill/>
          </a:ln>
        </p:spPr>
      </p:pic>
      <p:pic>
        <p:nvPicPr>
          <p:cNvPr id="284" name="Google Shape;284;p20"/>
          <p:cNvPicPr preferRelativeResize="0"/>
          <p:nvPr/>
        </p:nvPicPr>
        <p:blipFill rotWithShape="1">
          <a:blip r:embed="rId3">
            <a:alphaModFix/>
          </a:blip>
          <a:srcRect b="0" l="0" r="0" t="0"/>
          <a:stretch/>
        </p:blipFill>
        <p:spPr>
          <a:xfrm>
            <a:off x="1011260" y="3525115"/>
            <a:ext cx="114138" cy="11754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0"/>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0" name="Google Shape;290;p50"/>
          <p:cNvSpPr txBox="1"/>
          <p:nvPr/>
        </p:nvSpPr>
        <p:spPr>
          <a:xfrm>
            <a:off x="2519363"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s-PE" sz="3600" u="none" cap="none" strike="noStrike">
                <a:solidFill>
                  <a:schemeClr val="lt1"/>
                </a:solidFill>
                <a:latin typeface="Arial"/>
                <a:ea typeface="Arial"/>
                <a:cs typeface="Arial"/>
                <a:sym typeface="Arial"/>
              </a:rPr>
              <a:t>BIBLIOGRAFÍA</a:t>
            </a:r>
            <a:br>
              <a:rPr b="0" i="0" lang="es-PE" sz="3600" u="none" cap="none" strike="noStrike">
                <a:solidFill>
                  <a:schemeClr val="lt1"/>
                </a:solidFill>
                <a:latin typeface="Arial"/>
                <a:ea typeface="Arial"/>
                <a:cs typeface="Arial"/>
                <a:sym typeface="Arial"/>
              </a:rPr>
            </a:br>
            <a:r>
              <a:rPr b="1" i="0" lang="es-PE" sz="3600" u="none" cap="none" strike="noStrike">
                <a:solidFill>
                  <a:schemeClr val="lt1"/>
                </a:solidFill>
                <a:latin typeface="Arial"/>
                <a:ea typeface="Arial"/>
                <a:cs typeface="Arial"/>
                <a:sym typeface="Arial"/>
              </a:rPr>
              <a:t>MÁS REFERENCIAS</a:t>
            </a:r>
            <a:endParaRPr/>
          </a:p>
        </p:txBody>
      </p:sp>
      <p:pic>
        <p:nvPicPr>
          <p:cNvPr id="291" name="Google Shape;291;p50"/>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292" name="Google Shape;292;p50"/>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1"/>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8" name="Google Shape;298;p51"/>
          <p:cNvSpPr txBox="1"/>
          <p:nvPr/>
        </p:nvSpPr>
        <p:spPr>
          <a:xfrm>
            <a:off x="1279009" y="917823"/>
            <a:ext cx="4774320" cy="215443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PE" sz="1400" u="none" cap="none" strike="noStrike">
                <a:solidFill>
                  <a:srgbClr val="000000"/>
                </a:solidFill>
                <a:latin typeface="Calibri"/>
                <a:ea typeface="Calibri"/>
                <a:cs typeface="Calibri"/>
                <a:sym typeface="Calibri"/>
              </a:rPr>
              <a:t>Pollan, Michael. (2012). Cómo cambiar tu mente. Debate.</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PE" sz="1400" u="none" cap="none" strike="noStrike">
                <a:solidFill>
                  <a:srgbClr val="000000"/>
                </a:solidFill>
                <a:latin typeface="Calibri"/>
                <a:ea typeface="Calibri"/>
                <a:cs typeface="Calibri"/>
                <a:sym typeface="Calibri"/>
              </a:rPr>
              <a:t>Goleman Daniel (25ª Edición). Parte I: El Cerebro Emocional. En La Inteligencia Emocional, Ebook, Editorial Kairos. pp. 57 – 84.</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PE" sz="1400" u="none" cap="none" strike="noStrike">
                <a:solidFill>
                  <a:srgbClr val="000000"/>
                </a:solidFill>
                <a:latin typeface="Calibri"/>
                <a:ea typeface="Calibri"/>
                <a:cs typeface="Calibri"/>
                <a:sym typeface="Calibri"/>
              </a:rPr>
              <a:t>Vanistendael S. La resiliencia un concepto largo tiempo ignorado. Ginebra:Cuadernos Bice;1994</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PE" sz="1400" u="none" cap="none" strike="noStrike">
                <a:solidFill>
                  <a:srgbClr val="000000"/>
                </a:solidFill>
                <a:latin typeface="Calibri"/>
                <a:ea typeface="Calibri"/>
                <a:cs typeface="Calibri"/>
                <a:sym typeface="Calibri"/>
              </a:rPr>
              <a:t>Eficiencia en las terapias ¿Un paso más allá de la eficacia? Análisis del modelo cognitivo conductual (2018) Facultad de psicología</a:t>
            </a:r>
            <a:endParaRPr b="0" i="0" sz="1400" u="none" cap="none" strike="noStrike">
              <a:solidFill>
                <a:srgbClr val="000000"/>
              </a:solidFill>
              <a:latin typeface="Calibri"/>
              <a:ea typeface="Calibri"/>
              <a:cs typeface="Calibri"/>
              <a:sym typeface="Calibri"/>
            </a:endParaRPr>
          </a:p>
        </p:txBody>
      </p:sp>
      <p:pic>
        <p:nvPicPr>
          <p:cNvPr id="299" name="Google Shape;299;p51"/>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a:off x="1008064" y="1398334"/>
            <a:ext cx="103867" cy="106967"/>
          </a:xfrm>
          <a:prstGeom prst="rect">
            <a:avLst/>
          </a:prstGeom>
          <a:noFill/>
          <a:ln>
            <a:noFill/>
          </a:ln>
        </p:spPr>
      </p:pic>
      <p:sp>
        <p:nvSpPr>
          <p:cNvPr id="301" name="Google Shape;301;p51"/>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02" name="Google Shape;302;p51"/>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303" name="Google Shape;303;p51"/>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BIBLIOGRAFÍA</a:t>
            </a:r>
            <a:endParaRPr/>
          </a:p>
        </p:txBody>
      </p:sp>
      <p:pic>
        <p:nvPicPr>
          <p:cNvPr id="304" name="Google Shape;304;p51"/>
          <p:cNvPicPr preferRelativeResize="0"/>
          <p:nvPr/>
        </p:nvPicPr>
        <p:blipFill rotWithShape="1">
          <a:blip r:embed="rId3">
            <a:alphaModFix/>
          </a:blip>
          <a:srcRect b="0" l="0" r="0" t="0"/>
          <a:stretch/>
        </p:blipFill>
        <p:spPr>
          <a:xfrm>
            <a:off x="1008064" y="2057901"/>
            <a:ext cx="103867" cy="106967"/>
          </a:xfrm>
          <a:prstGeom prst="rect">
            <a:avLst/>
          </a:prstGeom>
          <a:noFill/>
          <a:ln>
            <a:noFill/>
          </a:ln>
        </p:spPr>
      </p:pic>
      <p:pic>
        <p:nvPicPr>
          <p:cNvPr id="305" name="Google Shape;305;p51"/>
          <p:cNvPicPr preferRelativeResize="0"/>
          <p:nvPr/>
        </p:nvPicPr>
        <p:blipFill rotWithShape="1">
          <a:blip r:embed="rId3">
            <a:alphaModFix/>
          </a:blip>
          <a:srcRect b="0" l="0" r="0" t="0"/>
          <a:stretch/>
        </p:blipFill>
        <p:spPr>
          <a:xfrm>
            <a:off x="1008064" y="2679993"/>
            <a:ext cx="103867" cy="10696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1"/>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11" name="Google Shape;311;p21"/>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34"/>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 name="Google Shape;53;p34"/>
          <p:cNvSpPr txBox="1"/>
          <p:nvPr/>
        </p:nvSpPr>
        <p:spPr>
          <a:xfrm>
            <a:off x="1282299" y="918372"/>
            <a:ext cx="5539200" cy="409440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Nuestra forma de pensar, nuestras creencias y emociones no son nada menos que la actividad bioquímica que se produce en nuestro cerebro, la cual se expresa dentro de los sistemas endocrino e inmune prediciendo la salud en nuestro organismo. La evidencia científica, hoy en día, demuestra que modificar nuestros pensamientos </a:t>
            </a:r>
            <a:r>
              <a:rPr lang="es-PE">
                <a:solidFill>
                  <a:srgbClr val="262626"/>
                </a:solidFill>
                <a:latin typeface="Calibri"/>
                <a:ea typeface="Calibri"/>
                <a:cs typeface="Calibri"/>
                <a:sym typeface="Calibri"/>
              </a:rPr>
              <a:t>es </a:t>
            </a:r>
            <a:r>
              <a:rPr b="0" i="0" lang="es-PE" sz="1400" u="none" cap="none" strike="noStrike">
                <a:solidFill>
                  <a:srgbClr val="262626"/>
                </a:solidFill>
                <a:latin typeface="Calibri"/>
                <a:ea typeface="Calibri"/>
                <a:cs typeface="Calibri"/>
                <a:sym typeface="Calibri"/>
              </a:rPr>
              <a:t>el primer paso para modificar nuestra salud.</a:t>
            </a:r>
            <a:endParaRPr/>
          </a:p>
          <a:p>
            <a:pPr indent="0" lvl="0" marL="11725" marR="0" rtl="0" algn="l">
              <a:lnSpc>
                <a:spcPct val="100000"/>
              </a:lnSpc>
              <a:spcBef>
                <a:spcPts val="0"/>
              </a:spcBef>
              <a:spcAft>
                <a:spcPts val="0"/>
              </a:spcAft>
              <a:buNone/>
            </a:pPr>
            <a:r>
              <a:t/>
            </a:r>
            <a:endParaRPr b="0" i="0" sz="14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En este sentido, nuestro cerebro es la base para el funcionamiento correcto de nuestro organismo en la defensa contra las enfermedades y también en el proceso de envejecimiento.</a:t>
            </a:r>
            <a:endParaRPr b="0" i="0" sz="1400" u="none" cap="none" strike="noStrike">
              <a:solidFill>
                <a:srgbClr val="262626"/>
              </a:solidFill>
              <a:latin typeface="Calibri"/>
              <a:ea typeface="Calibri"/>
              <a:cs typeface="Calibri"/>
              <a:sym typeface="Calibri"/>
            </a:endParaRPr>
          </a:p>
          <a:p>
            <a:pPr indent="0" lvl="0" marL="113325" marR="0" rtl="0" algn="l">
              <a:lnSpc>
                <a:spcPct val="100000"/>
              </a:lnSpc>
              <a:spcBef>
                <a:spcPts val="0"/>
              </a:spcBef>
              <a:spcAft>
                <a:spcPts val="0"/>
              </a:spcAft>
              <a:buNone/>
            </a:pPr>
            <a:r>
              <a:t/>
            </a:r>
            <a:endParaRPr b="0" i="0" sz="14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El estrés es considerado uno de los cuadros de mayor prevalencia en el mundo moderno y se piensa que los cambios vertiginosos que se producen en el entorno son una de las causantes en el aumento de la tensión y estrés.</a:t>
            </a:r>
            <a:endParaRPr b="0" i="0" sz="1400" u="none" cap="none" strike="noStrike">
              <a:solidFill>
                <a:srgbClr val="262626"/>
              </a:solidFill>
              <a:latin typeface="Calibri"/>
              <a:ea typeface="Calibri"/>
              <a:cs typeface="Calibri"/>
              <a:sym typeface="Calibri"/>
            </a:endParaRPr>
          </a:p>
          <a:p>
            <a:pPr indent="0" lvl="0" marL="113325" marR="0" rtl="0" algn="l">
              <a:lnSpc>
                <a:spcPct val="100000"/>
              </a:lnSpc>
              <a:spcBef>
                <a:spcPts val="0"/>
              </a:spcBef>
              <a:spcAft>
                <a:spcPts val="0"/>
              </a:spcAft>
              <a:buNone/>
            </a:pPr>
            <a:r>
              <a:t/>
            </a:r>
            <a:endParaRPr b="0" i="0" sz="1400" u="none" cap="none" strike="noStrike">
              <a:solidFill>
                <a:srgbClr val="262626"/>
              </a:solidFill>
              <a:latin typeface="Calibri"/>
              <a:ea typeface="Calibri"/>
              <a:cs typeface="Calibri"/>
              <a:sym typeface="Calibri"/>
            </a:endParaRPr>
          </a:p>
          <a:p>
            <a:pPr indent="0" lvl="0" marL="11725" marR="0" rtl="0" algn="l">
              <a:lnSpc>
                <a:spcPct val="100000"/>
              </a:lnSpc>
              <a:spcBef>
                <a:spcPts val="0"/>
              </a:spcBef>
              <a:spcAft>
                <a:spcPts val="0"/>
              </a:spcAft>
              <a:buNone/>
            </a:pPr>
            <a:r>
              <a:rPr b="0" i="0" lang="es-PE" sz="1400" u="none" cap="none" strike="noStrike">
                <a:solidFill>
                  <a:srgbClr val="262626"/>
                </a:solidFill>
                <a:latin typeface="Calibri"/>
                <a:ea typeface="Calibri"/>
                <a:cs typeface="Calibri"/>
                <a:sym typeface="Calibri"/>
              </a:rPr>
              <a:t>El rendimiento general de cada persona depende de sus niveles de tranquilidad, ecuanimidad, control emocional y motivación. Si estos aspectos se ven afectados, el rendimiento laboral, por ejemplo, puede verse mermado hasta el punto de colapsar física, emocional y mentalmente.</a:t>
            </a:r>
            <a:endParaRPr b="0" i="0" sz="1400" u="none" cap="none" strike="noStrike">
              <a:solidFill>
                <a:srgbClr val="262626"/>
              </a:solidFill>
              <a:latin typeface="Calibri"/>
              <a:ea typeface="Calibri"/>
              <a:cs typeface="Calibri"/>
              <a:sym typeface="Calibri"/>
            </a:endParaRPr>
          </a:p>
        </p:txBody>
      </p:sp>
      <p:pic>
        <p:nvPicPr>
          <p:cNvPr id="54" name="Google Shape;54;p34"/>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55" name="Google Shape;55;p34"/>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6" name="Google Shape;56;p34"/>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57" name="Google Shape;57;p34"/>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 name="Google Shape;58;p3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INTRODUCCIÓN </a:t>
            </a:r>
            <a:endParaRPr/>
          </a:p>
        </p:txBody>
      </p:sp>
      <p:pic>
        <p:nvPicPr>
          <p:cNvPr id="59" name="Google Shape;59;p34"/>
          <p:cNvPicPr preferRelativeResize="0"/>
          <p:nvPr/>
        </p:nvPicPr>
        <p:blipFill rotWithShape="1">
          <a:blip r:embed="rId3">
            <a:alphaModFix/>
          </a:blip>
          <a:srcRect b="0" l="0" r="0" t="0"/>
          <a:stretch/>
        </p:blipFill>
        <p:spPr>
          <a:xfrm>
            <a:off x="1010839" y="2451912"/>
            <a:ext cx="117851" cy="121369"/>
          </a:xfrm>
          <a:prstGeom prst="rect">
            <a:avLst/>
          </a:prstGeom>
          <a:noFill/>
          <a:ln>
            <a:noFill/>
          </a:ln>
        </p:spPr>
      </p:pic>
      <p:pic>
        <p:nvPicPr>
          <p:cNvPr id="60" name="Google Shape;60;p34"/>
          <p:cNvPicPr preferRelativeResize="0"/>
          <p:nvPr/>
        </p:nvPicPr>
        <p:blipFill rotWithShape="1">
          <a:blip r:embed="rId3">
            <a:alphaModFix/>
          </a:blip>
          <a:srcRect b="0" l="0" r="0" t="0"/>
          <a:stretch/>
        </p:blipFill>
        <p:spPr>
          <a:xfrm>
            <a:off x="1010839" y="3317760"/>
            <a:ext cx="117851" cy="121369"/>
          </a:xfrm>
          <a:prstGeom prst="rect">
            <a:avLst/>
          </a:prstGeom>
          <a:noFill/>
          <a:ln>
            <a:noFill/>
          </a:ln>
        </p:spPr>
      </p:pic>
      <p:pic>
        <p:nvPicPr>
          <p:cNvPr id="61" name="Google Shape;61;p34"/>
          <p:cNvPicPr preferRelativeResize="0"/>
          <p:nvPr/>
        </p:nvPicPr>
        <p:blipFill rotWithShape="1">
          <a:blip r:embed="rId3">
            <a:alphaModFix/>
          </a:blip>
          <a:srcRect b="0" l="0" r="0" t="0"/>
          <a:stretch/>
        </p:blipFill>
        <p:spPr>
          <a:xfrm>
            <a:off x="1010839" y="4159332"/>
            <a:ext cx="117851" cy="12136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35"/>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8" name="Google Shape;68;p35"/>
          <p:cNvSpPr txBox="1"/>
          <p:nvPr/>
        </p:nvSpPr>
        <p:spPr>
          <a:xfrm>
            <a:off x="1282299" y="918372"/>
            <a:ext cx="5539200" cy="344790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PE" sz="1400" u="none" cap="none" strike="noStrike">
                <a:solidFill>
                  <a:srgbClr val="262626"/>
                </a:solidFill>
                <a:latin typeface="Calibri"/>
                <a:ea typeface="Calibri"/>
                <a:cs typeface="Calibri"/>
                <a:sym typeface="Calibri"/>
              </a:rPr>
              <a:t>Durante esta sesión:</a:t>
            </a:r>
            <a:endParaRPr b="1" i="0" sz="1400" u="none" cap="none" strike="noStrike">
              <a:solidFill>
                <a:srgbClr val="000000"/>
              </a:solidFill>
              <a:latin typeface="Calibri"/>
              <a:ea typeface="Calibri"/>
              <a:cs typeface="Calibri"/>
              <a:sym typeface="Calibri"/>
            </a:endParaRPr>
          </a:p>
          <a:p>
            <a:pPr indent="0" lvl="0" marL="11725" marR="0" rtl="0" algn="l">
              <a:lnSpc>
                <a:spcPct val="100000"/>
              </a:lnSpc>
              <a:spcBef>
                <a:spcPts val="0"/>
              </a:spcBef>
              <a:spcAft>
                <a:spcPts val="0"/>
              </a:spcAft>
              <a:buClr>
                <a:srgbClr val="000000"/>
              </a:buClr>
              <a:buSzPts val="1600"/>
              <a:buFont typeface="Arial"/>
              <a:buNone/>
            </a:pPr>
            <a:r>
              <a:t/>
            </a:r>
            <a:endParaRPr b="0" i="0" sz="1400" u="none" cap="none" strike="noStrike">
              <a:solidFill>
                <a:srgbClr val="262626"/>
              </a:solidFill>
              <a:latin typeface="Calibri"/>
              <a:ea typeface="Calibri"/>
              <a:cs typeface="Calibri"/>
              <a:sym typeface="Calibri"/>
            </a:endParaRPr>
          </a:p>
          <a:p>
            <a:pPr indent="-173038" lvl="1" marL="180975" marR="0" rtl="0" algn="l">
              <a:lnSpc>
                <a:spcPct val="100000"/>
              </a:lnSpc>
              <a:spcBef>
                <a:spcPts val="0"/>
              </a:spcBef>
              <a:spcAft>
                <a:spcPts val="0"/>
              </a:spcAft>
              <a:buClr>
                <a:srgbClr val="ED4E4C"/>
              </a:buClr>
              <a:buSzPts val="1400"/>
              <a:buFont typeface="Arial"/>
              <a:buChar char="•"/>
            </a:pPr>
            <a:r>
              <a:rPr b="1" i="0" lang="es-PE" sz="1400" u="none" cap="none" strike="noStrike">
                <a:solidFill>
                  <a:srgbClr val="262626"/>
                </a:solidFill>
                <a:latin typeface="Calibri"/>
                <a:ea typeface="Calibri"/>
                <a:cs typeface="Calibri"/>
                <a:sym typeface="Calibri"/>
              </a:rPr>
              <a:t>Reconocerás</a:t>
            </a:r>
            <a:r>
              <a:rPr b="0" i="0" lang="es-PE" sz="1400" u="none" cap="none" strike="noStrike">
                <a:solidFill>
                  <a:srgbClr val="262626"/>
                </a:solidFill>
                <a:latin typeface="Calibri"/>
                <a:ea typeface="Calibri"/>
                <a:cs typeface="Calibri"/>
                <a:sym typeface="Calibri"/>
              </a:rPr>
              <a:t> lo que significa el</a:t>
            </a:r>
            <a:r>
              <a:rPr lang="es-PE">
                <a:solidFill>
                  <a:srgbClr val="262626"/>
                </a:solidFill>
                <a:latin typeface="Calibri"/>
                <a:ea typeface="Calibri"/>
                <a:cs typeface="Calibri"/>
                <a:sym typeface="Calibri"/>
              </a:rPr>
              <a:t> est</a:t>
            </a:r>
            <a:r>
              <a:rPr b="0" i="0" lang="es-PE" sz="1400" u="none" cap="none" strike="noStrike">
                <a:solidFill>
                  <a:srgbClr val="262626"/>
                </a:solidFill>
                <a:latin typeface="Calibri"/>
                <a:ea typeface="Calibri"/>
                <a:cs typeface="Calibri"/>
                <a:sym typeface="Calibri"/>
              </a:rPr>
              <a:t>rés y cu</a:t>
            </a:r>
            <a:r>
              <a:rPr lang="es-PE">
                <a:solidFill>
                  <a:srgbClr val="262626"/>
                </a:solidFill>
                <a:latin typeface="Calibri"/>
                <a:ea typeface="Calibri"/>
                <a:cs typeface="Calibri"/>
                <a:sym typeface="Calibri"/>
              </a:rPr>
              <a:t>á</a:t>
            </a:r>
            <a:r>
              <a:rPr b="0" i="0" lang="es-PE" sz="1400" u="none" cap="none" strike="noStrike">
                <a:solidFill>
                  <a:srgbClr val="262626"/>
                </a:solidFill>
                <a:latin typeface="Calibri"/>
                <a:ea typeface="Calibri"/>
                <a:cs typeface="Calibri"/>
                <a:sym typeface="Calibri"/>
              </a:rPr>
              <a:t>les son los componentes que están asociados al mismo.</a:t>
            </a:r>
            <a:endParaRPr/>
          </a:p>
          <a:p>
            <a:pPr indent="-84138" lvl="1" marL="180975" marR="0" rtl="0" algn="l">
              <a:lnSpc>
                <a:spcPct val="100000"/>
              </a:lnSpc>
              <a:spcBef>
                <a:spcPts val="0"/>
              </a:spcBef>
              <a:spcAft>
                <a:spcPts val="0"/>
              </a:spcAft>
              <a:buClr>
                <a:srgbClr val="ED4E4C"/>
              </a:buClr>
              <a:buSzPts val="1400"/>
              <a:buFont typeface="Arial"/>
              <a:buNone/>
            </a:pPr>
            <a:r>
              <a:t/>
            </a:r>
            <a:endParaRPr b="0" i="0" sz="1400" u="none" cap="none" strike="noStrike">
              <a:solidFill>
                <a:srgbClr val="000000"/>
              </a:solidFill>
              <a:latin typeface="Calibri"/>
              <a:ea typeface="Calibri"/>
              <a:cs typeface="Calibri"/>
              <a:sym typeface="Calibri"/>
            </a:endParaRPr>
          </a:p>
          <a:p>
            <a:pPr indent="-173038" lvl="1" marL="180975" marR="0" rtl="0" algn="l">
              <a:lnSpc>
                <a:spcPct val="100000"/>
              </a:lnSpc>
              <a:spcBef>
                <a:spcPts val="0"/>
              </a:spcBef>
              <a:spcAft>
                <a:spcPts val="0"/>
              </a:spcAft>
              <a:buClr>
                <a:srgbClr val="ED4E4C"/>
              </a:buClr>
              <a:buSzPts val="1400"/>
              <a:buFont typeface="Arial"/>
              <a:buChar char="•"/>
            </a:pPr>
            <a:r>
              <a:rPr b="1" i="0" lang="es-PE" sz="1400" u="none" cap="none" strike="noStrike">
                <a:solidFill>
                  <a:srgbClr val="262626"/>
                </a:solidFill>
                <a:latin typeface="Calibri"/>
                <a:ea typeface="Calibri"/>
                <a:cs typeface="Calibri"/>
                <a:sym typeface="Calibri"/>
              </a:rPr>
              <a:t>Reconocerás</a:t>
            </a:r>
            <a:r>
              <a:rPr b="0" i="0" lang="es-PE" sz="1400" u="none" cap="none" strike="noStrike">
                <a:solidFill>
                  <a:srgbClr val="262626"/>
                </a:solidFill>
                <a:latin typeface="Calibri"/>
                <a:ea typeface="Calibri"/>
                <a:cs typeface="Calibri"/>
                <a:sym typeface="Calibri"/>
              </a:rPr>
              <a:t> </a:t>
            </a:r>
            <a:r>
              <a:rPr lang="es-PE">
                <a:solidFill>
                  <a:srgbClr val="262626"/>
                </a:solidFill>
                <a:latin typeface="Calibri"/>
                <a:ea typeface="Calibri"/>
                <a:cs typeface="Calibri"/>
                <a:sym typeface="Calibri"/>
              </a:rPr>
              <a:t>las causas</a:t>
            </a:r>
            <a:r>
              <a:rPr b="0" i="0" lang="es-PE" sz="1400" u="none" cap="none" strike="noStrike">
                <a:solidFill>
                  <a:srgbClr val="262626"/>
                </a:solidFill>
                <a:latin typeface="Calibri"/>
                <a:ea typeface="Calibri"/>
                <a:cs typeface="Calibri"/>
                <a:sym typeface="Calibri"/>
              </a:rPr>
              <a:t> de mayor incidencia entre las personas que sufren de estrés en la actualidad, aspecto que servirá de reflexión a fin de lograr un “darnos cuenta” de cómo debemos dirigir nuestra vida con mayor equilibrio.</a:t>
            </a:r>
            <a:endParaRPr/>
          </a:p>
          <a:p>
            <a:pPr indent="-84138" lvl="1" marL="180975" marR="0" rtl="0" algn="l">
              <a:lnSpc>
                <a:spcPct val="100000"/>
              </a:lnSpc>
              <a:spcBef>
                <a:spcPts val="0"/>
              </a:spcBef>
              <a:spcAft>
                <a:spcPts val="0"/>
              </a:spcAft>
              <a:buClr>
                <a:srgbClr val="ED4E4C"/>
              </a:buClr>
              <a:buSzPts val="1400"/>
              <a:buFont typeface="Arial"/>
              <a:buNone/>
            </a:pPr>
            <a:r>
              <a:t/>
            </a:r>
            <a:endParaRPr b="0" i="0" sz="1400" u="none" cap="none" strike="noStrike">
              <a:solidFill>
                <a:srgbClr val="000000"/>
              </a:solidFill>
              <a:latin typeface="Calibri"/>
              <a:ea typeface="Calibri"/>
              <a:cs typeface="Calibri"/>
              <a:sym typeface="Calibri"/>
            </a:endParaRPr>
          </a:p>
          <a:p>
            <a:pPr indent="-173038" lvl="1" marL="180975" marR="0" rtl="0" algn="l">
              <a:lnSpc>
                <a:spcPct val="100000"/>
              </a:lnSpc>
              <a:spcBef>
                <a:spcPts val="0"/>
              </a:spcBef>
              <a:spcAft>
                <a:spcPts val="0"/>
              </a:spcAft>
              <a:buClr>
                <a:srgbClr val="ED4E4C"/>
              </a:buClr>
              <a:buSzPts val="1400"/>
              <a:buFont typeface="Arial"/>
              <a:buChar char="•"/>
            </a:pPr>
            <a:r>
              <a:rPr b="1" i="0" lang="es-PE" sz="1400" u="none" cap="none" strike="noStrike">
                <a:solidFill>
                  <a:srgbClr val="262626"/>
                </a:solidFill>
                <a:latin typeface="Calibri"/>
                <a:ea typeface="Calibri"/>
                <a:cs typeface="Calibri"/>
                <a:sym typeface="Calibri"/>
              </a:rPr>
              <a:t>Conocer</a:t>
            </a:r>
            <a:r>
              <a:rPr b="1" lang="es-PE">
                <a:solidFill>
                  <a:srgbClr val="262626"/>
                </a:solidFill>
                <a:latin typeface="Calibri"/>
                <a:ea typeface="Calibri"/>
                <a:cs typeface="Calibri"/>
                <a:sym typeface="Calibri"/>
              </a:rPr>
              <a:t>ás</a:t>
            </a:r>
            <a:r>
              <a:rPr b="0" i="0" lang="es-PE" sz="1400" u="none" cap="none" strike="noStrike">
                <a:solidFill>
                  <a:srgbClr val="262626"/>
                </a:solidFill>
                <a:latin typeface="Calibri"/>
                <a:ea typeface="Calibri"/>
                <a:cs typeface="Calibri"/>
                <a:sym typeface="Calibri"/>
              </a:rPr>
              <a:t> el proceso activador del estrés, no sólo desde la aparición de factores medioambientales, sino también a través de los cambios neuroquímicos que se producen en el organismo. </a:t>
            </a:r>
            <a:endParaRPr/>
          </a:p>
          <a:p>
            <a:pPr indent="-84138" lvl="1" marL="180975" marR="0" rtl="0" algn="l">
              <a:lnSpc>
                <a:spcPct val="100000"/>
              </a:lnSpc>
              <a:spcBef>
                <a:spcPts val="0"/>
              </a:spcBef>
              <a:spcAft>
                <a:spcPts val="0"/>
              </a:spcAft>
              <a:buClr>
                <a:srgbClr val="ED4E4C"/>
              </a:buClr>
              <a:buSzPts val="1400"/>
              <a:buFont typeface="Arial"/>
              <a:buNone/>
            </a:pPr>
            <a:r>
              <a:t/>
            </a:r>
            <a:endParaRPr b="0" i="0" sz="1400" u="none" cap="none" strike="noStrike">
              <a:solidFill>
                <a:srgbClr val="000000"/>
              </a:solidFill>
              <a:latin typeface="Calibri"/>
              <a:ea typeface="Calibri"/>
              <a:cs typeface="Calibri"/>
              <a:sym typeface="Calibri"/>
            </a:endParaRPr>
          </a:p>
          <a:p>
            <a:pPr indent="-173038" lvl="1" marL="180975" marR="0" rtl="0" algn="l">
              <a:lnSpc>
                <a:spcPct val="100000"/>
              </a:lnSpc>
              <a:spcBef>
                <a:spcPts val="0"/>
              </a:spcBef>
              <a:spcAft>
                <a:spcPts val="0"/>
              </a:spcAft>
              <a:buClr>
                <a:srgbClr val="ED4E4C"/>
              </a:buClr>
              <a:buSzPts val="1400"/>
              <a:buFont typeface="Arial"/>
              <a:buChar char="•"/>
            </a:pPr>
            <a:r>
              <a:rPr b="1" i="0" lang="es-PE" sz="1400" u="none" cap="none" strike="noStrike">
                <a:solidFill>
                  <a:srgbClr val="262626"/>
                </a:solidFill>
                <a:latin typeface="Calibri"/>
                <a:ea typeface="Calibri"/>
                <a:cs typeface="Calibri"/>
                <a:sym typeface="Calibri"/>
              </a:rPr>
              <a:t>Conocer</a:t>
            </a:r>
            <a:r>
              <a:rPr b="0" i="0" lang="es-PE" sz="1400" u="none" cap="none" strike="noStrike">
                <a:solidFill>
                  <a:srgbClr val="262626"/>
                </a:solidFill>
                <a:latin typeface="Calibri"/>
                <a:ea typeface="Calibri"/>
                <a:cs typeface="Calibri"/>
                <a:sym typeface="Calibri"/>
              </a:rPr>
              <a:t> cu</a:t>
            </a:r>
            <a:r>
              <a:rPr lang="es-PE">
                <a:solidFill>
                  <a:srgbClr val="262626"/>
                </a:solidFill>
                <a:latin typeface="Calibri"/>
                <a:ea typeface="Calibri"/>
                <a:cs typeface="Calibri"/>
                <a:sym typeface="Calibri"/>
              </a:rPr>
              <a:t>á</a:t>
            </a:r>
            <a:r>
              <a:rPr b="0" i="0" lang="es-PE" sz="1400" u="none" cap="none" strike="noStrike">
                <a:solidFill>
                  <a:srgbClr val="262626"/>
                </a:solidFill>
                <a:latin typeface="Calibri"/>
                <a:ea typeface="Calibri"/>
                <a:cs typeface="Calibri"/>
                <a:sym typeface="Calibri"/>
              </a:rPr>
              <a:t>les son los factores internos y externos que activan los niveles de estrés en las personas. </a:t>
            </a:r>
            <a:endParaRPr/>
          </a:p>
        </p:txBody>
      </p:sp>
      <p:pic>
        <p:nvPicPr>
          <p:cNvPr id="69" name="Google Shape;69;p35"/>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70" name="Google Shape;70;p35"/>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71" name="Google Shape;71;p35"/>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72" name="Google Shape;72;p35"/>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3" name="Google Shape;73;p3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INTRODUCCIÓN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80" name="Google Shape;80;p2"/>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
        <p:nvSpPr>
          <p:cNvPr id="81" name="Google Shape;81;p2"/>
          <p:cNvSpPr txBox="1"/>
          <p:nvPr/>
        </p:nvSpPr>
        <p:spPr>
          <a:xfrm>
            <a:off x="1008063" y="3169972"/>
            <a:ext cx="5993558" cy="3877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s-PE" sz="2800" u="none" cap="none" strike="noStrike">
                <a:solidFill>
                  <a:schemeClr val="lt1"/>
                </a:solidFill>
                <a:latin typeface="Arial"/>
                <a:ea typeface="Arial"/>
                <a:cs typeface="Arial"/>
                <a:sym typeface="Arial"/>
              </a:rPr>
              <a:t>CONCEPTO</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36"/>
          <p:cNvSpPr txBox="1"/>
          <p:nvPr/>
        </p:nvSpPr>
        <p:spPr>
          <a:xfrm>
            <a:off x="505520" y="924568"/>
            <a:ext cx="3879900" cy="4094400"/>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ED4241"/>
              </a:buClr>
              <a:buSzPts val="1400"/>
              <a:buFont typeface="Arial"/>
              <a:buChar char="•"/>
            </a:pPr>
            <a:r>
              <a:rPr b="0" i="0" lang="es-PE" sz="1400" u="none" cap="none" strike="noStrike">
                <a:solidFill>
                  <a:srgbClr val="000000"/>
                </a:solidFill>
                <a:latin typeface="Calibri"/>
                <a:ea typeface="Calibri"/>
                <a:cs typeface="Calibri"/>
                <a:sym typeface="Calibri"/>
              </a:rPr>
              <a:t>Un dato valioso que puede contribuir a explicar mejor este campo de la salud es el trabajo realizado por Dean Ornish y colaboradores en la Universidad de California, San Francisco. </a:t>
            </a:r>
            <a:endParaRPr/>
          </a:p>
          <a:p>
            <a:pPr indent="-88900" lvl="0" marL="177800" marR="0" rtl="0" algn="l">
              <a:lnSpc>
                <a:spcPct val="100000"/>
              </a:lnSpc>
              <a:spcBef>
                <a:spcPts val="0"/>
              </a:spcBef>
              <a:spcAft>
                <a:spcPts val="0"/>
              </a:spcAft>
              <a:buClr>
                <a:srgbClr val="ED4241"/>
              </a:buClr>
              <a:buSzPts val="1400"/>
              <a:buFont typeface="Arial"/>
              <a:buNone/>
            </a:pPr>
            <a:r>
              <a:t/>
            </a:r>
            <a:endParaRPr b="0" i="0" sz="1400" u="none" cap="none" strike="noStrike">
              <a:solidFill>
                <a:srgbClr val="000000"/>
              </a:solidFill>
              <a:latin typeface="Calibri"/>
              <a:ea typeface="Calibri"/>
              <a:cs typeface="Calibri"/>
              <a:sym typeface="Calibri"/>
            </a:endParaRPr>
          </a:p>
          <a:p>
            <a:pPr indent="-177800" lvl="0" marL="177800" marR="0" rtl="0" algn="l">
              <a:lnSpc>
                <a:spcPct val="100000"/>
              </a:lnSpc>
              <a:spcBef>
                <a:spcPts val="0"/>
              </a:spcBef>
              <a:spcAft>
                <a:spcPts val="0"/>
              </a:spcAft>
              <a:buClr>
                <a:srgbClr val="ED4241"/>
              </a:buClr>
              <a:buSzPts val="1400"/>
              <a:buFont typeface="Arial"/>
              <a:buChar char="•"/>
            </a:pPr>
            <a:r>
              <a:rPr b="0" i="0" lang="es-PE" sz="1400" u="none" cap="none" strike="noStrike">
                <a:solidFill>
                  <a:srgbClr val="000000"/>
                </a:solidFill>
                <a:latin typeface="Calibri"/>
                <a:ea typeface="Calibri"/>
                <a:cs typeface="Calibri"/>
                <a:sym typeface="Calibri"/>
              </a:rPr>
              <a:t>Se reportó a principios de la década de</a:t>
            </a:r>
            <a:r>
              <a:rPr lang="es-PE">
                <a:latin typeface="Calibri"/>
                <a:ea typeface="Calibri"/>
                <a:cs typeface="Calibri"/>
                <a:sym typeface="Calibri"/>
              </a:rPr>
              <a:t> los</a:t>
            </a:r>
            <a:r>
              <a:rPr b="0" i="0" lang="es-PE" sz="1400" u="none" cap="none" strike="noStrike">
                <a:solidFill>
                  <a:srgbClr val="000000"/>
                </a:solidFill>
                <a:latin typeface="Calibri"/>
                <a:ea typeface="Calibri"/>
                <a:cs typeface="Calibri"/>
                <a:sym typeface="Calibri"/>
              </a:rPr>
              <a:t> 80 que las enfermedades cardiovasculares podrían ser controladas e incluso revertidas siempre y cuando se haga una modificación y cambios en el estilo de vida de las personas. Esto incluye no solamente un programa nutricional bajo en grasas saturadas, sino también ejercicios físicos, meditación, respiración y apoyo social de familia/amigos.</a:t>
            </a:r>
            <a:endParaRPr/>
          </a:p>
          <a:p>
            <a:pPr indent="-88900" lvl="0" marL="177800" marR="0" rtl="0" algn="l">
              <a:lnSpc>
                <a:spcPct val="100000"/>
              </a:lnSpc>
              <a:spcBef>
                <a:spcPts val="0"/>
              </a:spcBef>
              <a:spcAft>
                <a:spcPts val="0"/>
              </a:spcAft>
              <a:buClr>
                <a:srgbClr val="ED4241"/>
              </a:buClr>
              <a:buSzPts val="1400"/>
              <a:buFont typeface="Arial"/>
              <a:buNone/>
            </a:pPr>
            <a:r>
              <a:t/>
            </a:r>
            <a:endParaRPr b="0" i="0" sz="1400" u="none" cap="none" strike="noStrike">
              <a:solidFill>
                <a:srgbClr val="000000"/>
              </a:solidFill>
              <a:latin typeface="Calibri"/>
              <a:ea typeface="Calibri"/>
              <a:cs typeface="Calibri"/>
              <a:sym typeface="Calibri"/>
            </a:endParaRPr>
          </a:p>
          <a:p>
            <a:pPr indent="-177800" lvl="0" marL="177800" marR="0" rtl="0" algn="l">
              <a:lnSpc>
                <a:spcPct val="100000"/>
              </a:lnSpc>
              <a:spcBef>
                <a:spcPts val="0"/>
              </a:spcBef>
              <a:spcAft>
                <a:spcPts val="0"/>
              </a:spcAft>
              <a:buClr>
                <a:srgbClr val="ED4241"/>
              </a:buClr>
              <a:buSzPts val="1400"/>
              <a:buFont typeface="Arial"/>
              <a:buChar char="•"/>
            </a:pPr>
            <a:r>
              <a:rPr b="0" i="0" lang="es-PE" sz="1400" u="none" cap="none" strike="noStrike">
                <a:solidFill>
                  <a:srgbClr val="000000"/>
                </a:solidFill>
                <a:latin typeface="Calibri"/>
                <a:ea typeface="Calibri"/>
                <a:cs typeface="Calibri"/>
                <a:sym typeface="Calibri"/>
              </a:rPr>
              <a:t>La conexión entre las dimensiones mente, sistema nervioso, sistema endocrino y sistema inmunológico también se llama psiconeuroendocrinología, clave fundamental para explicar la aparición y consecuencias del estrés.</a:t>
            </a:r>
            <a:endParaRPr b="0" i="0" sz="1400" u="none" cap="none" strike="noStrike">
              <a:solidFill>
                <a:srgbClr val="000000"/>
              </a:solidFill>
              <a:latin typeface="Calibri"/>
              <a:ea typeface="Calibri"/>
              <a:cs typeface="Calibri"/>
              <a:sym typeface="Calibri"/>
            </a:endParaRPr>
          </a:p>
        </p:txBody>
      </p:sp>
      <p:sp>
        <p:nvSpPr>
          <p:cNvPr id="87" name="Google Shape;87;p3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CONCEPTO</a:t>
            </a:r>
            <a:endParaRPr b="0" i="0" sz="1400" u="none" cap="none" strike="noStrike">
              <a:solidFill>
                <a:srgbClr val="000000"/>
              </a:solidFill>
              <a:latin typeface="Arial"/>
              <a:ea typeface="Arial"/>
              <a:cs typeface="Arial"/>
              <a:sym typeface="Arial"/>
            </a:endParaRPr>
          </a:p>
        </p:txBody>
      </p:sp>
      <p:pic>
        <p:nvPicPr>
          <p:cNvPr id="88" name="Google Shape;88;p36"/>
          <p:cNvPicPr preferRelativeResize="0"/>
          <p:nvPr/>
        </p:nvPicPr>
        <p:blipFill rotWithShape="1">
          <a:blip r:embed="rId3">
            <a:alphaModFix/>
          </a:blip>
          <a:srcRect b="0" l="4484" r="40614" t="0"/>
          <a:stretch/>
        </p:blipFill>
        <p:spPr>
          <a:xfrm>
            <a:off x="4751388" y="0"/>
            <a:ext cx="4392611" cy="571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37"/>
          <p:cNvSpPr txBox="1"/>
          <p:nvPr/>
        </p:nvSpPr>
        <p:spPr>
          <a:xfrm>
            <a:off x="503238" y="912814"/>
            <a:ext cx="3889500" cy="3694200"/>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ED4241"/>
              </a:buClr>
              <a:buSzPts val="1500"/>
              <a:buFont typeface="Arial"/>
              <a:buChar char="•"/>
            </a:pPr>
            <a:r>
              <a:rPr b="0" i="0" lang="es-PE" sz="1500" u="none" cap="none" strike="noStrike">
                <a:solidFill>
                  <a:srgbClr val="000000"/>
                </a:solidFill>
                <a:latin typeface="Calibri"/>
                <a:ea typeface="Calibri"/>
                <a:cs typeface="Calibri"/>
                <a:sym typeface="Calibri"/>
              </a:rPr>
              <a:t>El estrés es la reacción </a:t>
            </a:r>
            <a:r>
              <a:rPr lang="es-PE" sz="1500">
                <a:latin typeface="Calibri"/>
                <a:ea typeface="Calibri"/>
                <a:cs typeface="Calibri"/>
                <a:sym typeface="Calibri"/>
              </a:rPr>
              <a:t>neuropsicológica</a:t>
            </a:r>
            <a:r>
              <a:rPr b="0" i="0" lang="es-PE" sz="1500" u="none" cap="none" strike="noStrike">
                <a:solidFill>
                  <a:srgbClr val="000000"/>
                </a:solidFill>
                <a:latin typeface="Calibri"/>
                <a:ea typeface="Calibri"/>
                <a:cs typeface="Calibri"/>
                <a:sym typeface="Calibri"/>
              </a:rPr>
              <a:t> en el cual se activa nuestro sistema de alerta frente a situaciones tanto externas (propias del medio ambiente, nuestra rutina o exigencias) y también frente a situaciones internas a las cuáles le llamaremos ideas, autoafirmaciones o creencias. El estrés nos lleva a un estado de intranquilidad que si no se logra regular va a producir una agitación orgánica y física hasta el punto de llevarnos al agotamiento y, en consecuencia, perjudicando en el rendimiento general.</a:t>
            </a:r>
            <a:endParaRPr b="0" i="0" sz="1500" u="none" cap="none" strike="noStrike">
              <a:solidFill>
                <a:srgbClr val="000000"/>
              </a:solidFill>
              <a:latin typeface="Calibri"/>
              <a:ea typeface="Calibri"/>
              <a:cs typeface="Calibri"/>
              <a:sym typeface="Calibri"/>
            </a:endParaRPr>
          </a:p>
          <a:p>
            <a:pPr indent="-82550" lvl="0" marL="177800" marR="0" rtl="0" algn="l">
              <a:lnSpc>
                <a:spcPct val="100000"/>
              </a:lnSpc>
              <a:spcBef>
                <a:spcPts val="0"/>
              </a:spcBef>
              <a:spcAft>
                <a:spcPts val="0"/>
              </a:spcAft>
              <a:buClr>
                <a:srgbClr val="ED4241"/>
              </a:buClr>
              <a:buSzPts val="1500"/>
              <a:buFont typeface="Arial"/>
              <a:buNone/>
            </a:pPr>
            <a:r>
              <a:t/>
            </a:r>
            <a:endParaRPr b="0" i="0" sz="1500" u="none" cap="none" strike="noStrike">
              <a:solidFill>
                <a:srgbClr val="000000"/>
              </a:solidFill>
              <a:latin typeface="Calibri"/>
              <a:ea typeface="Calibri"/>
              <a:cs typeface="Calibri"/>
              <a:sym typeface="Calibri"/>
            </a:endParaRPr>
          </a:p>
          <a:p>
            <a:pPr indent="-177800" lvl="0" marL="177800" marR="0" rtl="0" algn="l">
              <a:lnSpc>
                <a:spcPct val="100000"/>
              </a:lnSpc>
              <a:spcBef>
                <a:spcPts val="0"/>
              </a:spcBef>
              <a:spcAft>
                <a:spcPts val="0"/>
              </a:spcAft>
              <a:buClr>
                <a:srgbClr val="ED4241"/>
              </a:buClr>
              <a:buSzPts val="1500"/>
              <a:buFont typeface="Arial"/>
              <a:buChar char="•"/>
            </a:pPr>
            <a:r>
              <a:rPr b="0" i="0" lang="es-PE" sz="1500" u="none" cap="none" strike="noStrike">
                <a:solidFill>
                  <a:srgbClr val="000000"/>
                </a:solidFill>
                <a:latin typeface="Calibri"/>
                <a:ea typeface="Calibri"/>
                <a:cs typeface="Calibri"/>
                <a:sym typeface="Calibri"/>
              </a:rPr>
              <a:t>El estrés se ha vuelto uno de los condicionantes que llevarán a las personas a experimentar manifestaciones psicosomáticas.</a:t>
            </a:r>
            <a:endParaRPr b="0" i="0" sz="1500" u="none" cap="none" strike="noStrike">
              <a:solidFill>
                <a:srgbClr val="000000"/>
              </a:solidFill>
              <a:latin typeface="Calibri"/>
              <a:ea typeface="Calibri"/>
              <a:cs typeface="Calibri"/>
              <a:sym typeface="Calibri"/>
            </a:endParaRPr>
          </a:p>
        </p:txBody>
      </p:sp>
      <p:sp>
        <p:nvSpPr>
          <p:cNvPr id="94" name="Google Shape;94;p3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CONCEPTO</a:t>
            </a:r>
            <a:endParaRPr b="0" i="0" sz="1400" u="none" cap="none" strike="noStrike">
              <a:solidFill>
                <a:srgbClr val="000000"/>
              </a:solidFill>
              <a:latin typeface="Arial"/>
              <a:ea typeface="Arial"/>
              <a:cs typeface="Arial"/>
              <a:sym typeface="Arial"/>
            </a:endParaRPr>
          </a:p>
        </p:txBody>
      </p:sp>
      <p:pic>
        <p:nvPicPr>
          <p:cNvPr id="95" name="Google Shape;95;p37"/>
          <p:cNvPicPr preferRelativeResize="0"/>
          <p:nvPr/>
        </p:nvPicPr>
        <p:blipFill rotWithShape="1">
          <a:blip r:embed="rId3">
            <a:alphaModFix/>
          </a:blip>
          <a:srcRect b="0" l="0" r="0" t="1625"/>
          <a:stretch/>
        </p:blipFill>
        <p:spPr>
          <a:xfrm>
            <a:off x="4751388" y="485237"/>
            <a:ext cx="4392611" cy="47558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CONCEPTO</a:t>
            </a:r>
            <a:endParaRPr b="0" i="0" sz="1000" u="none" cap="none" strike="noStrike">
              <a:solidFill>
                <a:srgbClr val="000000"/>
              </a:solidFill>
              <a:latin typeface="Arial"/>
              <a:ea typeface="Arial"/>
              <a:cs typeface="Arial"/>
              <a:sym typeface="Arial"/>
            </a:endParaRPr>
          </a:p>
        </p:txBody>
      </p:sp>
      <p:sp>
        <p:nvSpPr>
          <p:cNvPr id="102" name="Google Shape;102;p3"/>
          <p:cNvSpPr txBox="1"/>
          <p:nvPr/>
        </p:nvSpPr>
        <p:spPr>
          <a:xfrm>
            <a:off x="498376" y="924567"/>
            <a:ext cx="3568800" cy="3016800"/>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ED4241"/>
              </a:buClr>
              <a:buSzPts val="1400"/>
              <a:buFont typeface="Arial"/>
              <a:buChar char="•"/>
            </a:pPr>
            <a:r>
              <a:rPr b="0" i="0" lang="es-PE" sz="1400" u="none" cap="none" strike="noStrike">
                <a:solidFill>
                  <a:srgbClr val="000000"/>
                </a:solidFill>
                <a:latin typeface="Calibri"/>
                <a:ea typeface="Calibri"/>
                <a:cs typeface="Calibri"/>
                <a:sym typeface="Calibri"/>
              </a:rPr>
              <a:t>Es importante indicar que la respuesta emocional del estrés puede variar debido a los diferentes estilos de afrontamiento. </a:t>
            </a:r>
            <a:endParaRPr b="0" i="0" sz="14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a:latin typeface="Calibri"/>
              <a:ea typeface="Calibri"/>
              <a:cs typeface="Calibri"/>
              <a:sym typeface="Calibri"/>
            </a:endParaRPr>
          </a:p>
          <a:p>
            <a:pPr indent="-177800" lvl="0" marL="177800" marR="0" rtl="0" algn="l">
              <a:lnSpc>
                <a:spcPct val="100000"/>
              </a:lnSpc>
              <a:spcBef>
                <a:spcPts val="0"/>
              </a:spcBef>
              <a:spcAft>
                <a:spcPts val="0"/>
              </a:spcAft>
              <a:buClr>
                <a:srgbClr val="ED4241"/>
              </a:buClr>
              <a:buSzPts val="1400"/>
              <a:buFont typeface="Arial"/>
              <a:buChar char="•"/>
            </a:pPr>
            <a:r>
              <a:rPr b="0" i="0" lang="es-PE" sz="1400" u="none" cap="none" strike="noStrike">
                <a:solidFill>
                  <a:srgbClr val="000000"/>
                </a:solidFill>
                <a:latin typeface="Calibri"/>
                <a:ea typeface="Calibri"/>
                <a:cs typeface="Calibri"/>
                <a:sym typeface="Calibri"/>
              </a:rPr>
              <a:t>Finalmente, merece destacar que la respuesta emocional del estrés es básicamente de naturaleza transitoria y temporal, </a:t>
            </a:r>
            <a:r>
              <a:rPr lang="es-PE">
                <a:latin typeface="Calibri"/>
                <a:ea typeface="Calibri"/>
                <a:cs typeface="Calibri"/>
                <a:sym typeface="Calibri"/>
              </a:rPr>
              <a:t>básicamente en</a:t>
            </a:r>
            <a:r>
              <a:rPr b="0" i="0" lang="es-PE" sz="1400" u="none" cap="none" strike="noStrike">
                <a:solidFill>
                  <a:srgbClr val="000000"/>
                </a:solidFill>
                <a:latin typeface="Calibri"/>
                <a:ea typeface="Calibri"/>
                <a:cs typeface="Calibri"/>
                <a:sym typeface="Calibri"/>
              </a:rPr>
              <a:t> un proceso de estrés agudo. Durante la aparición del estrés agudo se produce una activación de adrenalina, noradrenalina (hormonas que se activan durante el periodo de estrés) generando que estemos en actitud de alerta y mantengamos atención sobre algún aspecto amenazante. </a:t>
            </a:r>
            <a:endParaRPr b="0" i="0" sz="1400" u="none" cap="none" strike="noStrike">
              <a:solidFill>
                <a:srgbClr val="000000"/>
              </a:solidFill>
              <a:latin typeface="Calibri"/>
              <a:ea typeface="Calibri"/>
              <a:cs typeface="Calibri"/>
              <a:sym typeface="Calibri"/>
            </a:endParaRPr>
          </a:p>
        </p:txBody>
      </p:sp>
      <p:pic>
        <p:nvPicPr>
          <p:cNvPr descr="La relación entre el estrés y las somatizaciones" id="103" name="Google Shape;103;p3"/>
          <p:cNvPicPr preferRelativeResize="0"/>
          <p:nvPr/>
        </p:nvPicPr>
        <p:blipFill rotWithShape="1">
          <a:blip r:embed="rId3">
            <a:alphaModFix/>
          </a:blip>
          <a:srcRect b="0" l="24209" r="4738" t="0"/>
          <a:stretch/>
        </p:blipFill>
        <p:spPr>
          <a:xfrm>
            <a:off x="4392613" y="912812"/>
            <a:ext cx="4281840" cy="4321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CONCEPTO</a:t>
            </a:r>
            <a:endParaRPr b="0" i="0" sz="1000" u="none" cap="none" strike="noStrike">
              <a:solidFill>
                <a:srgbClr val="000000"/>
              </a:solidFill>
              <a:latin typeface="Arial"/>
              <a:ea typeface="Arial"/>
              <a:cs typeface="Arial"/>
              <a:sym typeface="Arial"/>
            </a:endParaRPr>
          </a:p>
        </p:txBody>
      </p:sp>
      <p:sp>
        <p:nvSpPr>
          <p:cNvPr id="109" name="Google Shape;109;p4"/>
          <p:cNvSpPr txBox="1"/>
          <p:nvPr/>
        </p:nvSpPr>
        <p:spPr>
          <a:xfrm>
            <a:off x="503238" y="912813"/>
            <a:ext cx="8172600" cy="800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300" u="none" cap="none" strike="noStrike">
                <a:solidFill>
                  <a:schemeClr val="dk1"/>
                </a:solidFill>
                <a:latin typeface="Calibri"/>
                <a:ea typeface="Calibri"/>
                <a:cs typeface="Calibri"/>
                <a:sym typeface="Calibri"/>
              </a:rPr>
              <a:t>Los estresores y las respuestas del estrés son relativamente distintos. La respuesta fisiológica del estrés, que también se le conoce como “fight-or-flight”, hace referencia a la respuesta del ser humano ante una situación de amenaza o presión externa. </a:t>
            </a:r>
            <a:r>
              <a:rPr lang="es-PE" sz="1300">
                <a:solidFill>
                  <a:schemeClr val="dk1"/>
                </a:solidFill>
                <a:latin typeface="Calibri"/>
                <a:ea typeface="Calibri"/>
                <a:cs typeface="Calibri"/>
                <a:sym typeface="Calibri"/>
              </a:rPr>
              <a:t>Esta respuesta </a:t>
            </a:r>
            <a:r>
              <a:rPr b="0" i="0" lang="es-PE" sz="1300" u="none" cap="none" strike="noStrike">
                <a:solidFill>
                  <a:schemeClr val="dk1"/>
                </a:solidFill>
                <a:latin typeface="Calibri"/>
                <a:ea typeface="Calibri"/>
                <a:cs typeface="Calibri"/>
                <a:sym typeface="Calibri"/>
              </a:rPr>
              <a:t>nos permite reaccionar ante una situación de emergencia en </a:t>
            </a:r>
            <a:r>
              <a:rPr lang="es-PE" sz="1300">
                <a:solidFill>
                  <a:schemeClr val="dk1"/>
                </a:solidFill>
                <a:latin typeface="Calibri"/>
                <a:ea typeface="Calibri"/>
                <a:cs typeface="Calibri"/>
                <a:sym typeface="Calibri"/>
              </a:rPr>
              <a:t>la</a:t>
            </a:r>
            <a:r>
              <a:rPr b="0" i="0" lang="es-PE" sz="1300" u="none" cap="none" strike="noStrike">
                <a:solidFill>
                  <a:schemeClr val="dk1"/>
                </a:solidFill>
                <a:latin typeface="Calibri"/>
                <a:ea typeface="Calibri"/>
                <a:cs typeface="Calibri"/>
                <a:sym typeface="Calibri"/>
              </a:rPr>
              <a:t> que podemos sentir amenazad</a:t>
            </a:r>
            <a:r>
              <a:rPr lang="es-PE" sz="1300">
                <a:solidFill>
                  <a:schemeClr val="dk1"/>
                </a:solidFill>
                <a:latin typeface="Calibri"/>
                <a:ea typeface="Calibri"/>
                <a:cs typeface="Calibri"/>
                <a:sym typeface="Calibri"/>
              </a:rPr>
              <a:t>a</a:t>
            </a:r>
            <a:r>
              <a:rPr b="0" i="0" lang="es-PE" sz="1300" u="none" cap="none" strike="noStrike">
                <a:solidFill>
                  <a:schemeClr val="dk1"/>
                </a:solidFill>
                <a:latin typeface="Calibri"/>
                <a:ea typeface="Calibri"/>
                <a:cs typeface="Calibri"/>
                <a:sym typeface="Calibri"/>
              </a:rPr>
              <a:t> nuestra integridad física. Detallaremos a continuación las siguientes conductas:</a:t>
            </a:r>
            <a:endParaRPr b="0" i="0" sz="1300" u="none" cap="none" strike="noStrike">
              <a:solidFill>
                <a:srgbClr val="000000"/>
              </a:solidFill>
              <a:latin typeface="Arial"/>
              <a:ea typeface="Arial"/>
              <a:cs typeface="Arial"/>
              <a:sym typeface="Arial"/>
            </a:endParaRPr>
          </a:p>
        </p:txBody>
      </p:sp>
      <p:sp>
        <p:nvSpPr>
          <p:cNvPr id="110" name="Google Shape;110;p4"/>
          <p:cNvSpPr txBox="1"/>
          <p:nvPr/>
        </p:nvSpPr>
        <p:spPr>
          <a:xfrm>
            <a:off x="3221832" y="2329263"/>
            <a:ext cx="5454000" cy="2293500"/>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rgbClr val="009FA7"/>
              </a:buClr>
              <a:buSzPts val="1600"/>
              <a:buFont typeface="Arial"/>
              <a:buChar char="•"/>
            </a:pPr>
            <a:r>
              <a:rPr b="0" i="0" lang="es-PE" sz="1300" u="none" cap="none" strike="noStrike">
                <a:solidFill>
                  <a:srgbClr val="000000"/>
                </a:solidFill>
                <a:latin typeface="Calibri"/>
                <a:ea typeface="Calibri"/>
                <a:cs typeface="Calibri"/>
                <a:sym typeface="Calibri"/>
              </a:rPr>
              <a:t>Es la reacción natural para </a:t>
            </a:r>
            <a:r>
              <a:rPr lang="es-PE" sz="1300">
                <a:latin typeface="Calibri"/>
                <a:ea typeface="Calibri"/>
                <a:cs typeface="Calibri"/>
                <a:sym typeface="Calibri"/>
              </a:rPr>
              <a:t>protegernos</a:t>
            </a:r>
            <a:r>
              <a:rPr b="0" i="0" lang="es-PE" sz="1300" u="none" cap="none" strike="noStrike">
                <a:solidFill>
                  <a:srgbClr val="000000"/>
                </a:solidFill>
                <a:latin typeface="Calibri"/>
                <a:ea typeface="Calibri"/>
                <a:cs typeface="Calibri"/>
                <a:sym typeface="Calibri"/>
              </a:rPr>
              <a:t> frente a una amenaza externa. Esta puede ser una situación que nos produce “miedo” o una persona que amenaza nuestra integridad física y psicológica. En estos casos no hay mucho tiempo para pensar, tan sólo nos queda reaccionar inmediatamente para ponernos a buen resguardo.</a:t>
            </a:r>
            <a:endParaRPr/>
          </a:p>
          <a:p>
            <a:pPr indent="-76200" lvl="0" marL="177800" marR="0" rtl="0" algn="l">
              <a:lnSpc>
                <a:spcPct val="100000"/>
              </a:lnSpc>
              <a:spcBef>
                <a:spcPts val="0"/>
              </a:spcBef>
              <a:spcAft>
                <a:spcPts val="0"/>
              </a:spcAft>
              <a:buClr>
                <a:srgbClr val="009FA7"/>
              </a:buClr>
              <a:buSzPts val="1600"/>
              <a:buFont typeface="Arial"/>
              <a:buNone/>
            </a:pPr>
            <a:r>
              <a:t/>
            </a:r>
            <a:endParaRPr b="0" i="0" sz="1300" u="none" cap="none" strike="noStrike">
              <a:solidFill>
                <a:srgbClr val="000000"/>
              </a:solidFill>
              <a:latin typeface="Calibri"/>
              <a:ea typeface="Calibri"/>
              <a:cs typeface="Calibri"/>
              <a:sym typeface="Calibri"/>
            </a:endParaRPr>
          </a:p>
          <a:p>
            <a:pPr indent="-177800" lvl="0" marL="177800" marR="0" rtl="0" algn="l">
              <a:lnSpc>
                <a:spcPct val="100000"/>
              </a:lnSpc>
              <a:spcBef>
                <a:spcPts val="0"/>
              </a:spcBef>
              <a:spcAft>
                <a:spcPts val="0"/>
              </a:spcAft>
              <a:buClr>
                <a:srgbClr val="009FA7"/>
              </a:buClr>
              <a:buSzPts val="1600"/>
              <a:buFont typeface="Arial"/>
              <a:buChar char="•"/>
            </a:pPr>
            <a:r>
              <a:rPr b="0" i="0" lang="es-PE" sz="1300" u="none" cap="none" strike="noStrike">
                <a:solidFill>
                  <a:srgbClr val="000000"/>
                </a:solidFill>
                <a:latin typeface="Calibri"/>
                <a:ea typeface="Calibri"/>
                <a:cs typeface="Calibri"/>
                <a:sym typeface="Calibri"/>
              </a:rPr>
              <a:t>Es la reacción donde se activa la emoción básica de ira y/o rabia a fin de combatir el estresor (situación/persona) en la que se genera mayor energía en nuestros músculos y extremidades a fin de poder combatir. En estos casos generalmente la sangre se retira de las vísceras para trasladarse a los brazos y piernas que serán nuestro recurso de combate.</a:t>
            </a:r>
            <a:endParaRPr b="0" i="0" sz="1300" u="none" cap="none" strike="noStrike">
              <a:solidFill>
                <a:srgbClr val="000000"/>
              </a:solidFill>
              <a:latin typeface="Calibri"/>
              <a:ea typeface="Calibri"/>
              <a:cs typeface="Calibri"/>
              <a:sym typeface="Calibri"/>
            </a:endParaRPr>
          </a:p>
        </p:txBody>
      </p:sp>
      <p:sp>
        <p:nvSpPr>
          <p:cNvPr id="111" name="Google Shape;111;p4"/>
          <p:cNvSpPr/>
          <p:nvPr/>
        </p:nvSpPr>
        <p:spPr>
          <a:xfrm>
            <a:off x="1201170" y="2570724"/>
            <a:ext cx="1649187" cy="522514"/>
          </a:xfrm>
          <a:prstGeom prst="roundRect">
            <a:avLst>
              <a:gd fmla="val 16667" name="adj"/>
            </a:avLst>
          </a:prstGeom>
          <a:solidFill>
            <a:srgbClr val="049E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chemeClr val="lt1"/>
                </a:solidFill>
                <a:latin typeface="Calibri"/>
                <a:ea typeface="Calibri"/>
                <a:cs typeface="Calibri"/>
                <a:sym typeface="Calibri"/>
              </a:rPr>
              <a:t>Escapar/Huir</a:t>
            </a:r>
            <a:endParaRPr b="1" i="0" sz="1400" u="none" cap="none" strike="noStrike">
              <a:solidFill>
                <a:srgbClr val="000000"/>
              </a:solidFill>
              <a:latin typeface="Arial"/>
              <a:ea typeface="Arial"/>
              <a:cs typeface="Arial"/>
              <a:sym typeface="Arial"/>
            </a:endParaRPr>
          </a:p>
        </p:txBody>
      </p:sp>
      <p:sp>
        <p:nvSpPr>
          <p:cNvPr id="112" name="Google Shape;112;p4"/>
          <p:cNvSpPr/>
          <p:nvPr/>
        </p:nvSpPr>
        <p:spPr>
          <a:xfrm>
            <a:off x="1201170" y="3740712"/>
            <a:ext cx="1649187" cy="522514"/>
          </a:xfrm>
          <a:prstGeom prst="roundRect">
            <a:avLst>
              <a:gd fmla="val 16667" name="adj"/>
            </a:avLst>
          </a:prstGeom>
          <a:solidFill>
            <a:srgbClr val="049E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chemeClr val="lt1"/>
                </a:solidFill>
                <a:latin typeface="Calibri"/>
                <a:ea typeface="Calibri"/>
                <a:cs typeface="Calibri"/>
                <a:sym typeface="Calibri"/>
              </a:rPr>
              <a:t>Luchar</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_Diseño predetermin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2006-06-01T21:36:52Z</dcterms:created>
  <dc:creator>Isil</dc:creator>
</cp:coreProperties>
</file>